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Nunito"/>
      <p:regular r:id="rId27"/>
      <p:bold r:id="rId28"/>
      <p:italic r:id="rId29"/>
      <p:boldItalic r:id="rId30"/>
    </p:embeddedFont>
    <p:embeddedFont>
      <p:font typeface="Maven Pro"/>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avenPro-regular.fntdata"/><Relationship Id="rId30" Type="http://schemas.openxmlformats.org/officeDocument/2006/relationships/font" Target="fonts/Nunito-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MavenPro-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74151"/>
                </a:solidFill>
                <a:latin typeface="Roboto"/>
                <a:ea typeface="Roboto"/>
                <a:cs typeface="Roboto"/>
                <a:sym typeface="Roboto"/>
              </a:rPr>
              <a:t>Today we are going to talking about…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a1c2eba05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a1c2eba05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Need to add f(s) to this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a1c2eba05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a1c2eba05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Michael:   Now considering an exogenous input of f(s). When testosterone levels or LH levels are high enough to turn off GNRH production in the hypothalamus, the entire system simplifies to the open loop system shown here, where, in the absence of positive feedback from </a:t>
            </a:r>
            <a:r>
              <a:rPr lang="en"/>
              <a:t>luteinizing</a:t>
            </a:r>
            <a:r>
              <a:rPr lang="en"/>
              <a:t> hormone, testosterone will continuously negatively self-regulate the rate of its own production/release until the rate drops to 0. We use our model to characterize this cutoff point and the behavior leading up to the switch to the open loop</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a1c2eba05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a1c2eba05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8e5bfc0bf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8e5bfc0bf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Max dosage before pulsating waves become unreliable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8e5bfc0bf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8e5bfc0bf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Max dosage before pulsating waves become unreliable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a1c2eba05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a1c2eba05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63270624d4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63270624d4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opposed to physical experiments in hypogonadal men, by modeling their physiology, we were able to simulate unsafe dosages and observe their effects</a:t>
            </a:r>
            <a:endParaRPr/>
          </a:p>
          <a:p>
            <a:pPr indent="0" lvl="0" marL="0" rtl="0" algn="l">
              <a:spcBef>
                <a:spcPts val="0"/>
              </a:spcBef>
              <a:spcAft>
                <a:spcPts val="0"/>
              </a:spcAft>
              <a:buNone/>
            </a:pPr>
            <a:r>
              <a:rPr lang="en"/>
              <a:t>-Observed a steady 40% increase in testosterone when administered a 0.2ng dosage</a:t>
            </a:r>
            <a:endParaRPr/>
          </a:p>
          <a:p>
            <a:pPr indent="0" lvl="0" marL="0" rtl="0" algn="l">
              <a:spcBef>
                <a:spcPts val="0"/>
              </a:spcBef>
              <a:spcAft>
                <a:spcPts val="0"/>
              </a:spcAft>
              <a:buNone/>
            </a:pPr>
            <a:r>
              <a:rPr lang="en"/>
              <a:t>-Our model defines 0.35 as the approximate safe cutoff of dosage</a:t>
            </a:r>
            <a:endParaRPr/>
          </a:p>
          <a:p>
            <a:pPr indent="0" lvl="0" marL="0" rtl="0" algn="l">
              <a:spcBef>
                <a:spcPts val="0"/>
              </a:spcBef>
              <a:spcAft>
                <a:spcPts val="0"/>
              </a:spcAft>
              <a:buNone/>
            </a:pPr>
            <a:r>
              <a:rPr lang="en"/>
              <a:t>-Please consult a medical professional before considering safe TRT dosages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a1c2eba05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a1c2eba05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a1c2eba05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a1c2eba05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595959"/>
              </a:buClr>
              <a:buSzPts val="1200"/>
              <a:buChar char="●"/>
            </a:pPr>
            <a:r>
              <a:rPr lang="en" sz="1200">
                <a:solidFill>
                  <a:srgbClr val="595959"/>
                </a:solidFill>
              </a:rPr>
              <a:t>Testosterone is regulated by hypothalamus and pituitary glands</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en" sz="1200">
                <a:solidFill>
                  <a:srgbClr val="595959"/>
                </a:solidFill>
              </a:rPr>
              <a:t>Low testosterone becomes common in men as age increases</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en" sz="1200">
                <a:solidFill>
                  <a:srgbClr val="595959"/>
                </a:solidFill>
              </a:rPr>
              <a:t>Usually associated with mental and physical function </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en" sz="1200">
                <a:solidFill>
                  <a:srgbClr val="595959"/>
                </a:solidFill>
              </a:rPr>
              <a:t>TRT (Testosterone Replacement Therapy) is a process used to elevate testosterone levels</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en" sz="1200">
                <a:solidFill>
                  <a:srgbClr val="595959"/>
                </a:solidFill>
              </a:rPr>
              <a:t>Dosage has to be carefully controlled and optimized and frequently administered in regulated intervals</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en" sz="1200">
                <a:solidFill>
                  <a:srgbClr val="595959"/>
                </a:solidFill>
              </a:rPr>
              <a:t>Common for bodybuilders who compete, as well as for aging men to maintain good body composition and to improve physical function despite the increase in age</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en" sz="1200">
                <a:solidFill>
                  <a:srgbClr val="595959"/>
                </a:solidFill>
              </a:rPr>
              <a:t>Bodybuilders and athletes run dosages in cycles, which are typically long term and very on level based on physical health and desired outcomes, and if someone is a high responder or not</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a1c2eba0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a1c2eba0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595959"/>
              </a:buClr>
              <a:buSzPts val="1300"/>
              <a:buChar char="-"/>
            </a:pPr>
            <a:r>
              <a:rPr lang="en" sz="1300">
                <a:solidFill>
                  <a:srgbClr val="595959"/>
                </a:solidFill>
              </a:rPr>
              <a:t>Reproductive axis regulation begins at hypothalamus</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Neurosecretory cells in hypothalamus release GnRH (gonadotropin releasing hormone) in a pulsatile fashion into the hypothalamohypophysial portal ciruction.</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Gonadotropes in the anterior pituitary gland respond to this influx of GnRH, resulting in the release of FSH (follicle stimulating hormone) and LH (Luteinizing Hormone). Both of these hormones are crucial in gonadal function </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FSH, with testosterone, sustains spermatogenesis, while LH controls androgen synthesis in Leydig cells</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Low testosterone levels is often associated with gonadal failure, where increased LH results due to a loss of negative feedback of both androgen and estrogen feedback in men. </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Primary gonadal failure is characterized by elevated gonadotropin levels </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Hormone secretion has basal and non basal components</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Non-basal secretion caused by feedback signals,  which are nonlinear and time delayed.</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The continuous release of testosterone, the pulsatile release of GnRH, and a combination of both for LH are all forms of non basal secretion. </a:t>
            </a:r>
            <a:endParaRPr sz="13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a1c2eba05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a1c2eba05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595959"/>
              </a:buClr>
              <a:buSzPts val="1300"/>
              <a:buChar char="●"/>
            </a:pPr>
            <a:r>
              <a:rPr lang="en" sz="1300">
                <a:solidFill>
                  <a:srgbClr val="595959"/>
                </a:solidFill>
              </a:rPr>
              <a:t>The HPG (hypothalamic pituitary gonadal) axis regulates the production of testosterone</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Low testosterone levels are indicative of HPG axis issues</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TRT with exogenous testosterone which maintains serum test levels within the mid to normal range causes suppression of pituitary gonadotropins, LH, and FSH often resulting in impaired sperm production (Westfield et al)</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Side effects of TRT includes reduced sperm production and azoospermia</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Introduces short acting testosterone therapy → multiple doses of T  with a shorter half life</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Minimizes inhibition of the HPG axis, maintains healthy rate of spermatogenesis. </a:t>
            </a:r>
            <a:endParaRPr sz="1300">
              <a:solidFill>
                <a:srgbClr val="595959"/>
              </a:solidFill>
            </a:endParaRPr>
          </a:p>
          <a:p>
            <a:pPr indent="-311150" lvl="0" marL="457200" rtl="0" algn="l">
              <a:lnSpc>
                <a:spcPct val="115000"/>
              </a:lnSpc>
              <a:spcBef>
                <a:spcPts val="0"/>
              </a:spcBef>
              <a:spcAft>
                <a:spcPts val="0"/>
              </a:spcAft>
              <a:buClr>
                <a:srgbClr val="595959"/>
              </a:buClr>
              <a:buSzPts val="1300"/>
              <a:buChar char="●"/>
            </a:pPr>
            <a:r>
              <a:rPr lang="en" sz="1300">
                <a:solidFill>
                  <a:srgbClr val="595959"/>
                </a:solidFill>
              </a:rPr>
              <a:t>Previous literature shows long acting testosterone is what causes HPG suppression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a1c2eba05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a1c2eba05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688"/>
              <a:buFont typeface="Arial"/>
              <a:buNone/>
            </a:pPr>
            <a:r>
              <a:t/>
            </a:r>
            <a:endParaRPr sz="1225">
              <a:solidFill>
                <a:srgbClr val="595959"/>
              </a:solidFill>
            </a:endParaRPr>
          </a:p>
          <a:p>
            <a:pPr indent="-306387" lvl="0" marL="457200" rtl="0" algn="l">
              <a:lnSpc>
                <a:spcPct val="95000"/>
              </a:lnSpc>
              <a:spcBef>
                <a:spcPts val="1200"/>
              </a:spcBef>
              <a:spcAft>
                <a:spcPts val="0"/>
              </a:spcAft>
              <a:buClr>
                <a:srgbClr val="595959"/>
              </a:buClr>
              <a:buSzPts val="1225"/>
              <a:buChar char="●"/>
            </a:pPr>
            <a:r>
              <a:rPr lang="en" sz="1225">
                <a:solidFill>
                  <a:srgbClr val="595959"/>
                </a:solidFill>
              </a:rPr>
              <a:t>As previously mentioned the level of dosage as well as frequency is extremely important for safe treatment in order to mitigate side effects as optimally as possible.</a:t>
            </a:r>
            <a:endParaRPr sz="1225">
              <a:solidFill>
                <a:srgbClr val="595959"/>
              </a:solidFill>
            </a:endParaRPr>
          </a:p>
          <a:p>
            <a:pPr indent="-306387" lvl="0" marL="457200" rtl="0" algn="l">
              <a:lnSpc>
                <a:spcPct val="95000"/>
              </a:lnSpc>
              <a:spcBef>
                <a:spcPts val="0"/>
              </a:spcBef>
              <a:spcAft>
                <a:spcPts val="0"/>
              </a:spcAft>
              <a:buClr>
                <a:srgbClr val="595959"/>
              </a:buClr>
              <a:buSzPts val="1225"/>
              <a:buChar char="●"/>
            </a:pPr>
            <a:r>
              <a:rPr lang="en" sz="1225">
                <a:solidFill>
                  <a:srgbClr val="595959"/>
                </a:solidFill>
              </a:rPr>
              <a:t>This is why we want to simulate tests on varying levels in the HPG axis to determine what is safe versus what isn’t by utilizing three primary equations of control which represent the concentration of LHRH in the hypothalamus R(t), the concentration of LH in the pituitary L(t), and the concentration of testosterone in the bloodstream in the testes area T(t), all at time t.</a:t>
            </a:r>
            <a:endParaRPr sz="1225">
              <a:solidFill>
                <a:srgbClr val="595959"/>
              </a:solidFill>
            </a:endParaRPr>
          </a:p>
          <a:p>
            <a:pPr indent="-306387" lvl="0" marL="457200" rtl="0" algn="l">
              <a:lnSpc>
                <a:spcPct val="95000"/>
              </a:lnSpc>
              <a:spcBef>
                <a:spcPts val="0"/>
              </a:spcBef>
              <a:spcAft>
                <a:spcPts val="0"/>
              </a:spcAft>
              <a:buClr>
                <a:srgbClr val="595959"/>
              </a:buClr>
              <a:buSzPts val="1225"/>
              <a:buChar char="●"/>
            </a:pPr>
            <a:r>
              <a:rPr b="1" lang="en" sz="1225">
                <a:solidFill>
                  <a:srgbClr val="595959"/>
                </a:solidFill>
              </a:rPr>
              <a:t>Our objective is to determine the optimal exogenous testosterone dosage that achieves the following balance: maintaining the stability of the HPG system while maximizing the therapeutic benefits of testosterone replacement therapy. </a:t>
            </a:r>
            <a:endParaRPr b="1" sz="1225">
              <a:solidFill>
                <a:srgbClr val="595959"/>
              </a:solidFill>
            </a:endParaRPr>
          </a:p>
          <a:p>
            <a:pPr indent="-306387" lvl="0" marL="457200" rtl="0" algn="l">
              <a:lnSpc>
                <a:spcPct val="95000"/>
              </a:lnSpc>
              <a:spcBef>
                <a:spcPts val="0"/>
              </a:spcBef>
              <a:spcAft>
                <a:spcPts val="0"/>
              </a:spcAft>
              <a:buClr>
                <a:srgbClr val="595959"/>
              </a:buClr>
              <a:buSzPts val="1225"/>
              <a:buChar char="●"/>
            </a:pPr>
            <a:r>
              <a:rPr b="1" lang="en" sz="1225">
                <a:solidFill>
                  <a:srgbClr val="595959"/>
                </a:solidFill>
              </a:rPr>
              <a:t>We will explore dosage levels that render equilibrium, ensuring the physiological integrity of the HPG axis while maintaining the therapeutic advantages associated with exogenous testosterone administration</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a1c2eba05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a1c2eba05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926" lvl="0" marL="457200" rtl="0" algn="l">
              <a:lnSpc>
                <a:spcPct val="150000"/>
              </a:lnSpc>
              <a:spcBef>
                <a:spcPts val="0"/>
              </a:spcBef>
              <a:spcAft>
                <a:spcPts val="0"/>
              </a:spcAft>
              <a:buClr>
                <a:srgbClr val="595959"/>
              </a:buClr>
              <a:buSzPts val="1108"/>
              <a:buChar char="●"/>
            </a:pPr>
            <a:r>
              <a:rPr lang="en" sz="1107">
                <a:solidFill>
                  <a:srgbClr val="595959"/>
                </a:solidFill>
              </a:rPr>
              <a:t>The model might simplify the HPG axis. We are assuming that the three primary hormones represented in the equations of control are being produced and concentrating only in their respective regions ( only concentrations of LHRH in the hypothalamic region, LH in the pituitary, and testosterone in the bloodstream). </a:t>
            </a:r>
            <a:endParaRPr sz="1107">
              <a:solidFill>
                <a:srgbClr val="595959"/>
              </a:solidFill>
            </a:endParaRPr>
          </a:p>
          <a:p>
            <a:pPr indent="-298926" lvl="0" marL="457200" rtl="0" algn="l">
              <a:lnSpc>
                <a:spcPct val="150000"/>
              </a:lnSpc>
              <a:spcBef>
                <a:spcPts val="0"/>
              </a:spcBef>
              <a:spcAft>
                <a:spcPts val="0"/>
              </a:spcAft>
              <a:buClr>
                <a:srgbClr val="595959"/>
              </a:buClr>
              <a:buSzPts val="1108"/>
              <a:buChar char="●"/>
            </a:pPr>
            <a:r>
              <a:rPr lang="en" sz="1107">
                <a:solidFill>
                  <a:srgbClr val="595959"/>
                </a:solidFill>
              </a:rPr>
              <a:t>The model won’t account for potential time variations of parameters between individuals. Working with equations assumes that all humans have constant physiological parameters</a:t>
            </a:r>
            <a:endParaRPr sz="1107">
              <a:solidFill>
                <a:srgbClr val="595959"/>
              </a:solidFill>
            </a:endParaRPr>
          </a:p>
          <a:p>
            <a:pPr indent="-298926" lvl="0" marL="457200" rtl="0" algn="l">
              <a:lnSpc>
                <a:spcPct val="150000"/>
              </a:lnSpc>
              <a:spcBef>
                <a:spcPts val="0"/>
              </a:spcBef>
              <a:spcAft>
                <a:spcPts val="0"/>
              </a:spcAft>
              <a:buClr>
                <a:srgbClr val="595959"/>
              </a:buClr>
              <a:buSzPts val="1108"/>
              <a:buChar char="●"/>
            </a:pPr>
            <a:r>
              <a:rPr lang="en" sz="1107">
                <a:solidFill>
                  <a:srgbClr val="595959"/>
                </a:solidFill>
              </a:rPr>
              <a:t>.Time variations and circadian rhythms won’t be accurately accounting for since there are time-of-day variations in hormone levels and hormone secretions patterns won’t be fully captured. </a:t>
            </a:r>
            <a:endParaRPr sz="1107">
              <a:solidFill>
                <a:srgbClr val="595959"/>
              </a:solidFill>
            </a:endParaRPr>
          </a:p>
          <a:p>
            <a:pPr indent="-298926" lvl="0" marL="457200" rtl="0" algn="l">
              <a:lnSpc>
                <a:spcPct val="150000"/>
              </a:lnSpc>
              <a:spcBef>
                <a:spcPts val="0"/>
              </a:spcBef>
              <a:spcAft>
                <a:spcPts val="0"/>
              </a:spcAft>
              <a:buClr>
                <a:srgbClr val="595959"/>
              </a:buClr>
              <a:buSzPts val="1108"/>
              <a:buChar char="●"/>
            </a:pPr>
            <a:r>
              <a:rPr lang="en" sz="1107">
                <a:solidFill>
                  <a:srgbClr val="595959"/>
                </a:solidFill>
              </a:rPr>
              <a:t>While we do know response and decay rates as well as transportation times between hormones, and intervals between releases are being accounted for, they aren’t constant between all humans.</a:t>
            </a:r>
            <a:endParaRPr sz="1107">
              <a:solidFill>
                <a:srgbClr val="595959"/>
              </a:solidFill>
            </a:endParaRPr>
          </a:p>
          <a:p>
            <a:pPr indent="-298926" lvl="0" marL="457200" rtl="0" algn="l">
              <a:lnSpc>
                <a:spcPct val="150000"/>
              </a:lnSpc>
              <a:spcBef>
                <a:spcPts val="0"/>
              </a:spcBef>
              <a:spcAft>
                <a:spcPts val="0"/>
              </a:spcAft>
              <a:buClr>
                <a:srgbClr val="595959"/>
              </a:buClr>
              <a:buSzPts val="1108"/>
              <a:buChar char="●"/>
            </a:pPr>
            <a:r>
              <a:rPr lang="en" sz="1107">
                <a:solidFill>
                  <a:srgbClr val="595959"/>
                </a:solidFill>
              </a:rPr>
              <a:t>HPG axis is incredibly complex so linearity between hormone relationships, hormone clearance rates, and receptor sensitivities will result in discrepancies between simulated and actual hormone levels</a:t>
            </a:r>
            <a:endParaRPr sz="1107">
              <a:solidFill>
                <a:srgbClr val="595959"/>
              </a:solidFill>
            </a:endParaRPr>
          </a:p>
          <a:p>
            <a:pPr indent="-298926" lvl="0" marL="457200" rtl="0" algn="l">
              <a:lnSpc>
                <a:spcPct val="150000"/>
              </a:lnSpc>
              <a:spcBef>
                <a:spcPts val="0"/>
              </a:spcBef>
              <a:spcAft>
                <a:spcPts val="0"/>
              </a:spcAft>
              <a:buClr>
                <a:srgbClr val="595959"/>
              </a:buClr>
              <a:buSzPts val="1108"/>
              <a:buChar char="●"/>
            </a:pPr>
            <a:r>
              <a:rPr lang="en" sz="1107">
                <a:solidFill>
                  <a:srgbClr val="595959"/>
                </a:solidFill>
              </a:rPr>
              <a:t>Experimental data used to validate model can introduce error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a1c2eba05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a1c2eba05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Shubham</a:t>
            </a:r>
            <a:endParaRPr/>
          </a:p>
          <a:p>
            <a:pPr indent="0" lvl="0" marL="0" rtl="0" algn="l">
              <a:spcBef>
                <a:spcPts val="0"/>
              </a:spcBef>
              <a:spcAft>
                <a:spcPts val="0"/>
              </a:spcAft>
              <a:buNone/>
            </a:pPr>
            <a:r>
              <a:rPr lang="en"/>
              <a:t>We adopted and modified the following system of 3 equations to model the hpg axis’s role in testosterone regulation. We then </a:t>
            </a:r>
            <a:r>
              <a:rPr lang="en"/>
              <a:t>identified</a:t>
            </a:r>
            <a:r>
              <a:rPr lang="en"/>
              <a:t> values based on experiments data from a couple different </a:t>
            </a:r>
            <a:r>
              <a:rPr lang="en"/>
              <a:t>studies</a:t>
            </a:r>
            <a:r>
              <a:rPr lang="en"/>
              <a:t> for the different parameters. Each equation models the factors that influence the rate of production of each hormone. Each has a self-regulation component. To the third equation, we have added f(s) to represent an exogenous input. The heavyside function in equation 1 acts a switch that turns off GNRH production when </a:t>
            </a:r>
            <a:r>
              <a:rPr lang="en"/>
              <a:t>testosterone</a:t>
            </a:r>
            <a:r>
              <a:rPr lang="en"/>
              <a:t> levels or luteinizing hormone levels get too high.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model does not account for interindividual or </a:t>
            </a:r>
            <a:r>
              <a:rPr lang="en"/>
              <a:t>intra individual</a:t>
            </a:r>
            <a:r>
              <a:rPr lang="en"/>
              <a:t> variance. We attempted to do so, but this type of model would require more complex stochastic differential equations. Despite the age and simplicity of the model, it fits human experimental data well. This model does not consider circadian fluctuations and we chose to ignore clearance and breakdown of the hormones since these rates are relatively small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a1c2eba05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a1c2eba05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not correct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63270624d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63270624d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shubham: We first rewrite Equation 3 in transfer function notation with testosterone as an output from LH inputs to understand how these two are related at different frequencies. We see that in isolation, the relationship is unstable at most higher frequency ranges as seen by the phase in the bode plot on the right, due to the 30min time delay between when LH can actually act upon testosterone production. The negative gain at all frequency ranges is expected as hypogonadism is characterized by elevated levels of LH and depressed levels of testosterone. This leads us to our complete system model that we used for our simulation experiments.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52400" y="1934863"/>
            <a:ext cx="4367400" cy="142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180"/>
              <a:t>Optimizing Exogenous Testosterone Dosage          </a:t>
            </a:r>
            <a:r>
              <a:rPr b="1" lang="en" sz="3180">
                <a:solidFill>
                  <a:srgbClr val="0B5394"/>
                </a:solidFill>
              </a:rPr>
              <a:t>for</a:t>
            </a:r>
            <a:r>
              <a:rPr b="1" lang="en" sz="3180">
                <a:solidFill>
                  <a:srgbClr val="0B5394"/>
                </a:solidFill>
              </a:rPr>
              <a:t> Male </a:t>
            </a:r>
            <a:r>
              <a:rPr b="1" lang="en" sz="3180">
                <a:solidFill>
                  <a:srgbClr val="0B5394"/>
                </a:solidFill>
              </a:rPr>
              <a:t>Hypogonadism</a:t>
            </a:r>
            <a:endParaRPr b="1" sz="3180">
              <a:solidFill>
                <a:srgbClr val="0B5394"/>
              </a:solidFill>
            </a:endParaRPr>
          </a:p>
        </p:txBody>
      </p:sp>
      <p:sp>
        <p:nvSpPr>
          <p:cNvPr id="55" name="Google Shape;55;p13"/>
          <p:cNvSpPr txBox="1"/>
          <p:nvPr>
            <p:ph idx="1" type="subTitle"/>
          </p:nvPr>
        </p:nvSpPr>
        <p:spPr>
          <a:xfrm>
            <a:off x="451050" y="3713475"/>
            <a:ext cx="4149000" cy="10323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lang="en" sz="2300">
                <a:solidFill>
                  <a:schemeClr val="dk1"/>
                </a:solidFill>
              </a:rPr>
              <a:t>Michael Fong, Estefania Enciso Pelayo, Rishab Madabhushanam, </a:t>
            </a:r>
            <a:r>
              <a:rPr lang="en" sz="2300">
                <a:solidFill>
                  <a:schemeClr val="dk1"/>
                </a:solidFill>
              </a:rPr>
              <a:t>Shubham Singh, Sujit </a:t>
            </a:r>
            <a:r>
              <a:rPr lang="en" sz="2300">
                <a:solidFill>
                  <a:schemeClr val="dk1"/>
                </a:solidFill>
              </a:rPr>
              <a:t>Tunuguntla</a:t>
            </a:r>
            <a:endParaRPr sz="2300">
              <a:solidFill>
                <a:schemeClr val="dk1"/>
              </a:solidFill>
            </a:endParaRPr>
          </a:p>
        </p:txBody>
      </p:sp>
      <p:pic>
        <p:nvPicPr>
          <p:cNvPr id="56" name="Google Shape;56;p13"/>
          <p:cNvPicPr preferRelativeResize="0"/>
          <p:nvPr/>
        </p:nvPicPr>
        <p:blipFill>
          <a:blip r:embed="rId3">
            <a:alphaModFix/>
          </a:blip>
          <a:stretch>
            <a:fillRect/>
          </a:stretch>
        </p:blipFill>
        <p:spPr>
          <a:xfrm>
            <a:off x="4938900" y="152425"/>
            <a:ext cx="3209343" cy="4838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445025"/>
            <a:ext cx="8520600" cy="5727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Simulink Block Diagram</a:t>
            </a:r>
            <a:endParaRPr>
              <a:solidFill>
                <a:srgbClr val="EFEFEF"/>
              </a:solidFill>
            </a:endParaRPr>
          </a:p>
        </p:txBody>
      </p:sp>
      <p:pic>
        <p:nvPicPr>
          <p:cNvPr id="130" name="Google Shape;130;p22"/>
          <p:cNvPicPr preferRelativeResize="0"/>
          <p:nvPr/>
        </p:nvPicPr>
        <p:blipFill>
          <a:blip r:embed="rId3">
            <a:alphaModFix/>
          </a:blip>
          <a:stretch>
            <a:fillRect/>
          </a:stretch>
        </p:blipFill>
        <p:spPr>
          <a:xfrm>
            <a:off x="567700" y="1125725"/>
            <a:ext cx="7739862" cy="3132076"/>
          </a:xfrm>
          <a:prstGeom prst="rect">
            <a:avLst/>
          </a:prstGeom>
          <a:noFill/>
          <a:ln>
            <a:noFill/>
          </a:ln>
        </p:spPr>
      </p:pic>
      <p:pic>
        <p:nvPicPr>
          <p:cNvPr id="131" name="Google Shape;131;p22"/>
          <p:cNvPicPr preferRelativeResize="0"/>
          <p:nvPr/>
        </p:nvPicPr>
        <p:blipFill>
          <a:blip r:embed="rId4">
            <a:alphaModFix/>
          </a:blip>
          <a:stretch>
            <a:fillRect/>
          </a:stretch>
        </p:blipFill>
        <p:spPr>
          <a:xfrm>
            <a:off x="2536975" y="4166475"/>
            <a:ext cx="2452575" cy="840319"/>
          </a:xfrm>
          <a:prstGeom prst="rect">
            <a:avLst/>
          </a:prstGeom>
          <a:noFill/>
          <a:ln cap="flat" cmpd="sng" w="19050">
            <a:solidFill>
              <a:srgbClr val="0000FF"/>
            </a:solidFill>
            <a:prstDash val="solid"/>
            <a:round/>
            <a:headEnd len="sm" w="sm" type="none"/>
            <a:tailEnd len="sm" w="sm" type="none"/>
          </a:ln>
        </p:spPr>
      </p:pic>
      <p:sp>
        <p:nvSpPr>
          <p:cNvPr id="132" name="Google Shape;132;p22"/>
          <p:cNvSpPr txBox="1"/>
          <p:nvPr/>
        </p:nvSpPr>
        <p:spPr>
          <a:xfrm>
            <a:off x="4067750" y="4724100"/>
            <a:ext cx="544200" cy="1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+f(s)</a:t>
            </a:r>
            <a:endParaRPr sz="11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cxnSp>
        <p:nvCxnSpPr>
          <p:cNvPr id="137" name="Google Shape;137;p23"/>
          <p:cNvCxnSpPr/>
          <p:nvPr/>
        </p:nvCxnSpPr>
        <p:spPr>
          <a:xfrm>
            <a:off x="1196350" y="4069075"/>
            <a:ext cx="1701900" cy="12600"/>
          </a:xfrm>
          <a:prstGeom prst="straightConnector1">
            <a:avLst/>
          </a:prstGeom>
          <a:noFill/>
          <a:ln cap="flat" cmpd="sng" w="9525">
            <a:solidFill>
              <a:schemeClr val="dk1"/>
            </a:solidFill>
            <a:prstDash val="solid"/>
            <a:round/>
            <a:headEnd len="med" w="med" type="none"/>
            <a:tailEnd len="med" w="med" type="none"/>
          </a:ln>
        </p:spPr>
      </p:cxnSp>
      <p:sp>
        <p:nvSpPr>
          <p:cNvPr id="138" name="Google Shape;138;p23"/>
          <p:cNvSpPr txBox="1"/>
          <p:nvPr/>
        </p:nvSpPr>
        <p:spPr>
          <a:xfrm>
            <a:off x="1323350" y="3637275"/>
            <a:ext cx="1435200" cy="4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         1</a:t>
            </a:r>
            <a:endParaRPr sz="1800">
              <a:solidFill>
                <a:schemeClr val="dk2"/>
              </a:solidFill>
            </a:endParaRPr>
          </a:p>
        </p:txBody>
      </p:sp>
      <p:sp>
        <p:nvSpPr>
          <p:cNvPr id="139" name="Google Shape;139;p23"/>
          <p:cNvSpPr txBox="1"/>
          <p:nvPr/>
        </p:nvSpPr>
        <p:spPr>
          <a:xfrm>
            <a:off x="1259850" y="4081775"/>
            <a:ext cx="1435200" cy="4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    </a:t>
            </a:r>
            <a:r>
              <a:rPr lang="en" sz="1800">
                <a:solidFill>
                  <a:schemeClr val="dk2"/>
                </a:solidFill>
              </a:rPr>
              <a:t>s </a:t>
            </a:r>
            <a:r>
              <a:rPr lang="en" sz="1800">
                <a:solidFill>
                  <a:schemeClr val="dk2"/>
                </a:solidFill>
              </a:rPr>
              <a:t>+ 0.023</a:t>
            </a:r>
            <a:endParaRPr sz="1800">
              <a:solidFill>
                <a:schemeClr val="dk2"/>
              </a:solidFill>
            </a:endParaRPr>
          </a:p>
        </p:txBody>
      </p:sp>
      <p:sp>
        <p:nvSpPr>
          <p:cNvPr id="140" name="Google Shape;140;p23"/>
          <p:cNvSpPr txBox="1"/>
          <p:nvPr>
            <p:ph idx="1" type="body"/>
          </p:nvPr>
        </p:nvSpPr>
        <p:spPr>
          <a:xfrm>
            <a:off x="311700" y="1393775"/>
            <a:ext cx="8520600" cy="3005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600">
                <a:solidFill>
                  <a:schemeClr val="dk1"/>
                </a:solidFill>
              </a:rPr>
              <a:t>-Under exogenous inputs to the system f(s), </a:t>
            </a:r>
            <a:endParaRPr sz="1600">
              <a:solidFill>
                <a:schemeClr val="dk1"/>
              </a:solidFill>
            </a:endParaRPr>
          </a:p>
          <a:p>
            <a:pPr indent="0" lvl="0" marL="0" rtl="0" algn="l">
              <a:lnSpc>
                <a:spcPct val="100000"/>
              </a:lnSpc>
              <a:spcBef>
                <a:spcPts val="1200"/>
              </a:spcBef>
              <a:spcAft>
                <a:spcPts val="0"/>
              </a:spcAft>
              <a:buNone/>
            </a:pPr>
            <a:r>
              <a:rPr lang="en" sz="1600">
                <a:solidFill>
                  <a:schemeClr val="dk1"/>
                </a:solidFill>
              </a:rPr>
              <a:t>if testosterone becomes too high, GNRH </a:t>
            </a:r>
            <a:endParaRPr sz="1600">
              <a:solidFill>
                <a:schemeClr val="dk1"/>
              </a:solidFill>
            </a:endParaRPr>
          </a:p>
          <a:p>
            <a:pPr indent="0" lvl="0" marL="0" rtl="0" algn="l">
              <a:lnSpc>
                <a:spcPct val="100000"/>
              </a:lnSpc>
              <a:spcBef>
                <a:spcPts val="1200"/>
              </a:spcBef>
              <a:spcAft>
                <a:spcPts val="0"/>
              </a:spcAft>
              <a:buNone/>
            </a:pPr>
            <a:r>
              <a:rPr lang="en" sz="1600">
                <a:solidFill>
                  <a:schemeClr val="dk1"/>
                </a:solidFill>
              </a:rPr>
              <a:t>stops being produced</a:t>
            </a:r>
            <a:endParaRPr sz="1600">
              <a:solidFill>
                <a:schemeClr val="dk1"/>
              </a:solidFill>
            </a:endParaRPr>
          </a:p>
          <a:p>
            <a:pPr indent="0" lvl="0" marL="0" rtl="0" algn="l">
              <a:lnSpc>
                <a:spcPct val="100000"/>
              </a:lnSpc>
              <a:spcBef>
                <a:spcPts val="1200"/>
              </a:spcBef>
              <a:spcAft>
                <a:spcPts val="0"/>
              </a:spcAft>
              <a:buNone/>
            </a:pPr>
            <a:r>
              <a:rPr lang="en" sz="1600">
                <a:solidFill>
                  <a:schemeClr val="dk1"/>
                </a:solidFill>
              </a:rPr>
              <a:t>-Then the system simplifies to the open loop </a:t>
            </a:r>
            <a:endParaRPr sz="1600">
              <a:solidFill>
                <a:schemeClr val="dk1"/>
              </a:solidFill>
            </a:endParaRPr>
          </a:p>
          <a:p>
            <a:pPr indent="0" lvl="0" marL="0" rtl="0" algn="l">
              <a:lnSpc>
                <a:spcPct val="100000"/>
              </a:lnSpc>
              <a:spcBef>
                <a:spcPts val="1200"/>
              </a:spcBef>
              <a:spcAft>
                <a:spcPts val="0"/>
              </a:spcAft>
              <a:buNone/>
            </a:pPr>
            <a:r>
              <a:rPr lang="en" sz="1600">
                <a:solidFill>
                  <a:schemeClr val="dk1"/>
                </a:solidFill>
              </a:rPr>
              <a:t>self-regulation of testosterone</a:t>
            </a:r>
            <a:endParaRPr sz="1600">
              <a:solidFill>
                <a:schemeClr val="dk1"/>
              </a:solidFill>
            </a:endParaRPr>
          </a:p>
          <a:p>
            <a:pPr indent="0" lvl="0" marL="0" rtl="0" algn="l">
              <a:lnSpc>
                <a:spcPct val="100000"/>
              </a:lnSpc>
              <a:spcBef>
                <a:spcPts val="1200"/>
              </a:spcBef>
              <a:spcAft>
                <a:spcPts val="0"/>
              </a:spcAft>
              <a:buNone/>
            </a:pPr>
            <a:r>
              <a:rPr lang="en">
                <a:solidFill>
                  <a:schemeClr val="dk1"/>
                </a:solidFill>
              </a:rPr>
              <a:t> </a:t>
            </a:r>
            <a:endParaRPr>
              <a:solidFill>
                <a:schemeClr val="dk1"/>
              </a:solidFill>
            </a:endParaRPr>
          </a:p>
          <a:p>
            <a:pPr indent="0" lvl="0" marL="0" rtl="0" algn="l">
              <a:lnSpc>
                <a:spcPct val="100000"/>
              </a:lnSpc>
              <a:spcBef>
                <a:spcPts val="1200"/>
              </a:spcBef>
              <a:spcAft>
                <a:spcPts val="1200"/>
              </a:spcAft>
              <a:buNone/>
            </a:pPr>
            <a:r>
              <a:rPr lang="en">
                <a:solidFill>
                  <a:schemeClr val="dk1"/>
                </a:solidFill>
              </a:rPr>
              <a:t>H(s) =  </a:t>
            </a:r>
            <a:endParaRPr>
              <a:solidFill>
                <a:schemeClr val="dk1"/>
              </a:solidFill>
            </a:endParaRPr>
          </a:p>
        </p:txBody>
      </p:sp>
      <p:pic>
        <p:nvPicPr>
          <p:cNvPr id="141" name="Google Shape;141;p23"/>
          <p:cNvPicPr preferRelativeResize="0"/>
          <p:nvPr/>
        </p:nvPicPr>
        <p:blipFill>
          <a:blip r:embed="rId3">
            <a:alphaModFix/>
          </a:blip>
          <a:stretch>
            <a:fillRect/>
          </a:stretch>
        </p:blipFill>
        <p:spPr>
          <a:xfrm>
            <a:off x="5046143" y="2066175"/>
            <a:ext cx="3929157" cy="2943900"/>
          </a:xfrm>
          <a:prstGeom prst="rect">
            <a:avLst/>
          </a:prstGeom>
          <a:noFill/>
          <a:ln>
            <a:noFill/>
          </a:ln>
        </p:spPr>
      </p:pic>
      <p:sp>
        <p:nvSpPr>
          <p:cNvPr id="142" name="Google Shape;142;p23"/>
          <p:cNvSpPr txBox="1"/>
          <p:nvPr>
            <p:ph type="title"/>
          </p:nvPr>
        </p:nvSpPr>
        <p:spPr>
          <a:xfrm>
            <a:off x="311700" y="259100"/>
            <a:ext cx="8520600" cy="9606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Open Loop Auto-Negative </a:t>
            </a:r>
            <a:endParaRPr>
              <a:solidFill>
                <a:srgbClr val="EFEFEF"/>
              </a:solidFill>
            </a:endParaRPr>
          </a:p>
          <a:p>
            <a:pPr indent="0" lvl="0" marL="0" rtl="0" algn="l">
              <a:spcBef>
                <a:spcPts val="0"/>
              </a:spcBef>
              <a:spcAft>
                <a:spcPts val="0"/>
              </a:spcAft>
              <a:buNone/>
            </a:pPr>
            <a:r>
              <a:rPr lang="en">
                <a:solidFill>
                  <a:srgbClr val="EFEFEF"/>
                </a:solidFill>
              </a:rPr>
              <a:t>Feedback of Testosterone</a:t>
            </a:r>
            <a:endParaRPr>
              <a:solidFill>
                <a:srgbClr val="EFEFE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445025"/>
            <a:ext cx="8520600" cy="572700"/>
          </a:xfrm>
          <a:prstGeom prst="rect">
            <a:avLst/>
          </a:prstGeom>
          <a:gradFill>
            <a:gsLst>
              <a:gs pos="0">
                <a:srgbClr val="3D85C6"/>
              </a:gs>
              <a:gs pos="38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Results</a:t>
            </a:r>
            <a:endParaRPr>
              <a:solidFill>
                <a:srgbClr val="EFEFEF"/>
              </a:solidFill>
            </a:endParaRPr>
          </a:p>
        </p:txBody>
      </p:sp>
      <p:sp>
        <p:nvSpPr>
          <p:cNvPr id="148" name="Google Shape;148;p24"/>
          <p:cNvSpPr txBox="1"/>
          <p:nvPr>
            <p:ph idx="1" type="body"/>
          </p:nvPr>
        </p:nvSpPr>
        <p:spPr>
          <a:xfrm>
            <a:off x="403025" y="1252350"/>
            <a:ext cx="6867000" cy="4401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a:t>No dosage of testosterone</a:t>
            </a:r>
            <a:endParaRPr/>
          </a:p>
        </p:txBody>
      </p:sp>
      <p:pic>
        <p:nvPicPr>
          <p:cNvPr id="149" name="Google Shape;149;p24"/>
          <p:cNvPicPr preferRelativeResize="0"/>
          <p:nvPr/>
        </p:nvPicPr>
        <p:blipFill rotWithShape="1">
          <a:blip r:embed="rId3">
            <a:alphaModFix/>
          </a:blip>
          <a:srcRect b="0" l="0" r="0" t="3799"/>
          <a:stretch/>
        </p:blipFill>
        <p:spPr>
          <a:xfrm>
            <a:off x="957187" y="1614150"/>
            <a:ext cx="7229626" cy="33543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311700" y="445025"/>
            <a:ext cx="8520600" cy="5727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Results</a:t>
            </a:r>
            <a:endParaRPr>
              <a:solidFill>
                <a:srgbClr val="EFEFEF"/>
              </a:solidFill>
            </a:endParaRPr>
          </a:p>
        </p:txBody>
      </p:sp>
      <p:sp>
        <p:nvSpPr>
          <p:cNvPr id="155" name="Google Shape;155;p25"/>
          <p:cNvSpPr txBox="1"/>
          <p:nvPr>
            <p:ph idx="1" type="body"/>
          </p:nvPr>
        </p:nvSpPr>
        <p:spPr>
          <a:xfrm>
            <a:off x="365225" y="1235875"/>
            <a:ext cx="6867000" cy="4401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a:t>Dosage of 0.2 ng of testosterone </a:t>
            </a:r>
            <a:endParaRPr/>
          </a:p>
        </p:txBody>
      </p:sp>
      <p:pic>
        <p:nvPicPr>
          <p:cNvPr id="156" name="Google Shape;156;p25"/>
          <p:cNvPicPr preferRelativeResize="0"/>
          <p:nvPr/>
        </p:nvPicPr>
        <p:blipFill rotWithShape="1">
          <a:blip r:embed="rId3">
            <a:alphaModFix/>
          </a:blip>
          <a:srcRect b="0" l="4886" r="5771" t="4888"/>
          <a:stretch/>
        </p:blipFill>
        <p:spPr>
          <a:xfrm>
            <a:off x="1215325" y="1675975"/>
            <a:ext cx="6549845" cy="33631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445025"/>
            <a:ext cx="8520600" cy="5727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Results</a:t>
            </a:r>
            <a:endParaRPr>
              <a:solidFill>
                <a:srgbClr val="EFEFEF"/>
              </a:solidFill>
            </a:endParaRPr>
          </a:p>
        </p:txBody>
      </p:sp>
      <p:sp>
        <p:nvSpPr>
          <p:cNvPr id="162" name="Google Shape;162;p26"/>
          <p:cNvSpPr txBox="1"/>
          <p:nvPr>
            <p:ph idx="1" type="body"/>
          </p:nvPr>
        </p:nvSpPr>
        <p:spPr>
          <a:xfrm>
            <a:off x="417400" y="1248925"/>
            <a:ext cx="6867000" cy="4401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a:t>Dosage of 0.368 ng of testosterone </a:t>
            </a:r>
            <a:endParaRPr/>
          </a:p>
        </p:txBody>
      </p:sp>
      <p:pic>
        <p:nvPicPr>
          <p:cNvPr id="163" name="Google Shape;163;p26"/>
          <p:cNvPicPr preferRelativeResize="0"/>
          <p:nvPr/>
        </p:nvPicPr>
        <p:blipFill rotWithShape="1">
          <a:blip r:embed="rId3">
            <a:alphaModFix/>
          </a:blip>
          <a:srcRect b="0" l="6202" r="6811" t="4507"/>
          <a:stretch/>
        </p:blipFill>
        <p:spPr>
          <a:xfrm>
            <a:off x="1358275" y="1689026"/>
            <a:ext cx="6427450" cy="3403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11700" y="445025"/>
            <a:ext cx="8520600" cy="5727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Conclusions and Next Steps</a:t>
            </a:r>
            <a:endParaRPr>
              <a:solidFill>
                <a:srgbClr val="EFEFEF"/>
              </a:solidFill>
            </a:endParaRPr>
          </a:p>
        </p:txBody>
      </p:sp>
      <p:sp>
        <p:nvSpPr>
          <p:cNvPr id="169" name="Google Shape;169;p27"/>
          <p:cNvSpPr txBox="1"/>
          <p:nvPr>
            <p:ph idx="1" type="body"/>
          </p:nvPr>
        </p:nvSpPr>
        <p:spPr>
          <a:xfrm>
            <a:off x="311700" y="1481175"/>
            <a:ext cx="8352300" cy="3375300"/>
          </a:xfrm>
          <a:prstGeom prst="rect">
            <a:avLst/>
          </a:prstGeom>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Clr>
                <a:schemeClr val="dk1"/>
              </a:buClr>
              <a:buSzPts val="1700"/>
              <a:buChar char="-"/>
            </a:pPr>
            <a:r>
              <a:rPr lang="en" sz="1700">
                <a:solidFill>
                  <a:schemeClr val="dk1"/>
                </a:solidFill>
              </a:rPr>
              <a:t>Simulated dosages without harm to human subjects</a:t>
            </a:r>
            <a:endParaRPr sz="1700">
              <a:solidFill>
                <a:schemeClr val="dk1"/>
              </a:solidFill>
            </a:endParaRPr>
          </a:p>
          <a:p>
            <a:pPr indent="-336550" lvl="0" marL="457200" rtl="0" algn="l">
              <a:lnSpc>
                <a:spcPct val="100000"/>
              </a:lnSpc>
              <a:spcBef>
                <a:spcPts val="1000"/>
              </a:spcBef>
              <a:spcAft>
                <a:spcPts val="0"/>
              </a:spcAft>
              <a:buClr>
                <a:schemeClr val="dk1"/>
              </a:buClr>
              <a:buSzPts val="1700"/>
              <a:buChar char="-"/>
            </a:pPr>
            <a:r>
              <a:rPr lang="en" sz="1700">
                <a:solidFill>
                  <a:schemeClr val="dk1"/>
                </a:solidFill>
              </a:rPr>
              <a:t>Observed a steady 40% increase in testosterone when administered a 0.2ng/mL dosage</a:t>
            </a:r>
            <a:endParaRPr sz="1700">
              <a:solidFill>
                <a:schemeClr val="dk1"/>
              </a:solidFill>
            </a:endParaRPr>
          </a:p>
          <a:p>
            <a:pPr indent="-336550" lvl="0" marL="457200" rtl="0" algn="l">
              <a:lnSpc>
                <a:spcPct val="100000"/>
              </a:lnSpc>
              <a:spcBef>
                <a:spcPts val="1000"/>
              </a:spcBef>
              <a:spcAft>
                <a:spcPts val="0"/>
              </a:spcAft>
              <a:buClr>
                <a:schemeClr val="dk1"/>
              </a:buClr>
              <a:buSzPts val="1700"/>
              <a:buChar char="-"/>
            </a:pPr>
            <a:r>
              <a:rPr lang="en" sz="1700">
                <a:solidFill>
                  <a:schemeClr val="dk1"/>
                </a:solidFill>
              </a:rPr>
              <a:t>Determined 0.35ng/mL as the approximate safe cutoff of dosage</a:t>
            </a:r>
            <a:endParaRPr sz="1700">
              <a:solidFill>
                <a:schemeClr val="dk1"/>
              </a:solidFill>
            </a:endParaRPr>
          </a:p>
          <a:p>
            <a:pPr indent="-336550" lvl="0" marL="457200" rtl="0" algn="l">
              <a:lnSpc>
                <a:spcPct val="100000"/>
              </a:lnSpc>
              <a:spcBef>
                <a:spcPts val="1000"/>
              </a:spcBef>
              <a:spcAft>
                <a:spcPts val="0"/>
              </a:spcAft>
              <a:buClr>
                <a:schemeClr val="dk1"/>
              </a:buClr>
              <a:buSzPts val="1700"/>
              <a:buChar char="-"/>
            </a:pPr>
            <a:r>
              <a:rPr lang="en" sz="1700">
                <a:solidFill>
                  <a:schemeClr val="dk1"/>
                </a:solidFill>
              </a:rPr>
              <a:t>Please consult a medical professional before considering safe TRT dosages</a:t>
            </a:r>
            <a:endParaRPr sz="1700">
              <a:solidFill>
                <a:schemeClr val="dk1"/>
              </a:solidFill>
            </a:endParaRPr>
          </a:p>
          <a:p>
            <a:pPr indent="0" lvl="0" marL="0" rtl="0" algn="l">
              <a:lnSpc>
                <a:spcPct val="100000"/>
              </a:lnSpc>
              <a:spcBef>
                <a:spcPts val="1000"/>
              </a:spcBef>
              <a:spcAft>
                <a:spcPts val="0"/>
              </a:spcAft>
              <a:buNone/>
            </a:pPr>
            <a:r>
              <a:rPr b="1" lang="en" sz="1700">
                <a:solidFill>
                  <a:schemeClr val="dk1"/>
                </a:solidFill>
              </a:rPr>
              <a:t>In the Future:</a:t>
            </a:r>
            <a:endParaRPr b="1" sz="1700">
              <a:solidFill>
                <a:schemeClr val="dk1"/>
              </a:solidFill>
            </a:endParaRPr>
          </a:p>
          <a:p>
            <a:pPr indent="-336550" lvl="0" marL="457200" rtl="0" algn="l">
              <a:lnSpc>
                <a:spcPct val="100000"/>
              </a:lnSpc>
              <a:spcBef>
                <a:spcPts val="1000"/>
              </a:spcBef>
              <a:spcAft>
                <a:spcPts val="0"/>
              </a:spcAft>
              <a:buClr>
                <a:schemeClr val="dk1"/>
              </a:buClr>
              <a:buSzPts val="1700"/>
              <a:buChar char="-"/>
            </a:pPr>
            <a:r>
              <a:rPr lang="en" sz="1700">
                <a:solidFill>
                  <a:schemeClr val="dk1"/>
                </a:solidFill>
              </a:rPr>
              <a:t>Contribute to TRT Protocols</a:t>
            </a:r>
            <a:endParaRPr sz="1700">
              <a:solidFill>
                <a:schemeClr val="dk1"/>
              </a:solidFill>
            </a:endParaRPr>
          </a:p>
          <a:p>
            <a:pPr indent="-336550" lvl="0" marL="457200" rtl="0" algn="l">
              <a:lnSpc>
                <a:spcPct val="100000"/>
              </a:lnSpc>
              <a:spcBef>
                <a:spcPts val="1000"/>
              </a:spcBef>
              <a:spcAft>
                <a:spcPts val="1000"/>
              </a:spcAft>
              <a:buClr>
                <a:schemeClr val="dk1"/>
              </a:buClr>
              <a:buSzPts val="1700"/>
              <a:buChar char="-"/>
            </a:pPr>
            <a:r>
              <a:rPr lang="en" sz="1700">
                <a:solidFill>
                  <a:schemeClr val="dk1"/>
                </a:solidFill>
              </a:rPr>
              <a:t>Work out a complete closed loop transfer function under conditions of hypothalamic activation</a:t>
            </a:r>
            <a:endParaRPr sz="17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311700" y="445025"/>
            <a:ext cx="8520600" cy="5727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Future Applications</a:t>
            </a:r>
            <a:endParaRPr>
              <a:solidFill>
                <a:srgbClr val="EFEFEF"/>
              </a:solidFill>
            </a:endParaRPr>
          </a:p>
        </p:txBody>
      </p:sp>
      <p:sp>
        <p:nvSpPr>
          <p:cNvPr id="175" name="Google Shape;175;p28"/>
          <p:cNvSpPr txBox="1"/>
          <p:nvPr>
            <p:ph idx="1" type="body"/>
          </p:nvPr>
        </p:nvSpPr>
        <p:spPr>
          <a:xfrm>
            <a:off x="311700" y="1481175"/>
            <a:ext cx="5603100" cy="25416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Hope to contribute to optimizing TRT protocols </a:t>
            </a:r>
            <a:endParaRPr/>
          </a:p>
          <a:p>
            <a:pPr indent="-334327" lvl="0" marL="457200" rtl="0" algn="l">
              <a:spcBef>
                <a:spcPts val="0"/>
              </a:spcBef>
              <a:spcAft>
                <a:spcPts val="0"/>
              </a:spcAft>
              <a:buSzPct val="100000"/>
              <a:buChar char="-"/>
            </a:pPr>
            <a:r>
              <a:rPr lang="en"/>
              <a:t>Personalized treatment for testosterone related disorders </a:t>
            </a:r>
            <a:endParaRPr/>
          </a:p>
          <a:p>
            <a:pPr indent="-334327" lvl="0" marL="457200" rtl="0" algn="l">
              <a:spcBef>
                <a:spcPts val="0"/>
              </a:spcBef>
              <a:spcAft>
                <a:spcPts val="0"/>
              </a:spcAft>
              <a:buSzPct val="100000"/>
              <a:buChar char="-"/>
            </a:pPr>
            <a:r>
              <a:rPr lang="en"/>
              <a:t>Increase prevention of gonadal dysfunction </a:t>
            </a:r>
            <a:endParaRPr/>
          </a:p>
          <a:p>
            <a:pPr indent="-334327" lvl="0" marL="457200" rtl="0" algn="l">
              <a:spcBef>
                <a:spcPts val="0"/>
              </a:spcBef>
              <a:spcAft>
                <a:spcPts val="0"/>
              </a:spcAft>
              <a:buSzPct val="100000"/>
              <a:buChar char="-"/>
            </a:pPr>
            <a:r>
              <a:rPr lang="en"/>
              <a:t>More informed clinical decision making in hospital settings</a:t>
            </a:r>
            <a:endParaRPr/>
          </a:p>
          <a:p>
            <a:pPr indent="-334327" lvl="0" marL="457200" rtl="0" algn="l">
              <a:spcBef>
                <a:spcPts val="0"/>
              </a:spcBef>
              <a:spcAft>
                <a:spcPts val="0"/>
              </a:spcAft>
              <a:buSzPct val="100000"/>
              <a:buChar char="-"/>
            </a:pPr>
            <a:r>
              <a:rPr lang="en"/>
              <a:t>Results can serve as preface for drug development for testosterone regulation </a:t>
            </a:r>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311700" y="445025"/>
            <a:ext cx="8520600" cy="5727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References</a:t>
            </a:r>
            <a:endParaRPr>
              <a:solidFill>
                <a:srgbClr val="EFEFEF"/>
              </a:solidFill>
            </a:endParaRPr>
          </a:p>
        </p:txBody>
      </p:sp>
      <p:sp>
        <p:nvSpPr>
          <p:cNvPr id="181" name="Google Shape;181;p29"/>
          <p:cNvSpPr txBox="1"/>
          <p:nvPr>
            <p:ph idx="1" type="body"/>
          </p:nvPr>
        </p:nvSpPr>
        <p:spPr>
          <a:xfrm>
            <a:off x="311700" y="1388100"/>
            <a:ext cx="8040900" cy="35595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lang="en" sz="1400"/>
              <a:t>Bayview Pharmacy. “Testosterone Replacement Therapy (TRT): A Complete Overview.” Bayview Pharmacy, www.bayviewrx.com.</a:t>
            </a:r>
            <a:endParaRPr sz="1400"/>
          </a:p>
          <a:p>
            <a:pPr indent="0" lvl="0" marL="0" rtl="0" algn="l">
              <a:lnSpc>
                <a:spcPct val="105000"/>
              </a:lnSpc>
              <a:spcBef>
                <a:spcPts val="1200"/>
              </a:spcBef>
              <a:spcAft>
                <a:spcPts val="0"/>
              </a:spcAft>
              <a:buNone/>
            </a:pPr>
            <a:r>
              <a:rPr lang="en" sz="1400"/>
              <a:t>Westfield, Gerwin, et al. “Short-Acting Testosterone: More Physiologic?” Frontiers in Endocrinology, vol. 11, 2020, doi:10.3389/fendo.2020.572465. www.frontiersin.org.</a:t>
            </a:r>
            <a:endParaRPr sz="1400"/>
          </a:p>
          <a:p>
            <a:pPr indent="0" lvl="0" marL="0" rtl="0" algn="l">
              <a:lnSpc>
                <a:spcPct val="105000"/>
              </a:lnSpc>
              <a:spcBef>
                <a:spcPts val="1200"/>
              </a:spcBef>
              <a:spcAft>
                <a:spcPts val="0"/>
              </a:spcAft>
              <a:buNone/>
            </a:pPr>
            <a:r>
              <a:rPr lang="en" sz="1400"/>
              <a:t>Keenan, Daniel. A Stochastic Biomathematical Model of the Male Reproductive Hormone ..., epubs.siam.org/doi/10.1137/S0036139998334718. </a:t>
            </a:r>
            <a:endParaRPr sz="1400"/>
          </a:p>
          <a:p>
            <a:pPr indent="0" lvl="0" marL="0" rtl="0" algn="l">
              <a:lnSpc>
                <a:spcPct val="105000"/>
              </a:lnSpc>
              <a:spcBef>
                <a:spcPts val="1200"/>
              </a:spcBef>
              <a:spcAft>
                <a:spcPts val="1200"/>
              </a:spcAft>
              <a:buNone/>
            </a:pPr>
            <a:r>
              <a:rPr lang="en" sz="1400"/>
              <a:t>Orchidia Medical Group. “6 Benefits of Testosterone Replacement Therapy You Shouldn’t Miss Out on.” Orchidia Medical Group, www.orchidiamedicalgroup.com.</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473500" cy="5727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Overview</a:t>
            </a:r>
            <a:endParaRPr>
              <a:solidFill>
                <a:srgbClr val="EFEFEF"/>
              </a:solidFill>
            </a:endParaRPr>
          </a:p>
        </p:txBody>
      </p:sp>
      <p:sp>
        <p:nvSpPr>
          <p:cNvPr id="62" name="Google Shape;62;p14"/>
          <p:cNvSpPr txBox="1"/>
          <p:nvPr>
            <p:ph idx="1" type="body"/>
          </p:nvPr>
        </p:nvSpPr>
        <p:spPr>
          <a:xfrm>
            <a:off x="95475" y="1497000"/>
            <a:ext cx="4941300" cy="3458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Testosterone is essential to men’s mental health, energy levels, and physical function.</a:t>
            </a:r>
            <a:endParaRPr sz="1300"/>
          </a:p>
          <a:p>
            <a:pPr indent="-311150" lvl="0" marL="457200" rtl="0" algn="l">
              <a:spcBef>
                <a:spcPts val="1000"/>
              </a:spcBef>
              <a:spcAft>
                <a:spcPts val="0"/>
              </a:spcAft>
              <a:buSzPts val="1300"/>
              <a:buChar char="●"/>
            </a:pPr>
            <a:r>
              <a:rPr lang="en" sz="1300"/>
              <a:t>Men lose testosterone as they age</a:t>
            </a:r>
            <a:endParaRPr sz="1300"/>
          </a:p>
          <a:p>
            <a:pPr indent="-311150" lvl="1" marL="914400" rtl="0" algn="l">
              <a:spcBef>
                <a:spcPts val="1000"/>
              </a:spcBef>
              <a:spcAft>
                <a:spcPts val="0"/>
              </a:spcAft>
              <a:buSzPts val="1300"/>
              <a:buChar char="○"/>
            </a:pPr>
            <a:r>
              <a:rPr lang="en" sz="1300"/>
              <a:t>Hypogonadism can lead to symptoms like fatigue, depression, muscle weakness</a:t>
            </a:r>
            <a:endParaRPr sz="1300"/>
          </a:p>
          <a:p>
            <a:pPr indent="-311150" lvl="0" marL="457200" rtl="0" algn="l">
              <a:spcBef>
                <a:spcPts val="1000"/>
              </a:spcBef>
              <a:spcAft>
                <a:spcPts val="0"/>
              </a:spcAft>
              <a:buSzPts val="1300"/>
              <a:buChar char="●"/>
            </a:pPr>
            <a:r>
              <a:rPr lang="en" sz="1300"/>
              <a:t>Testosterone Replacement Therapy (TRT) is a process used to elevate testosterone levels through exogenous injections of testosterone</a:t>
            </a:r>
            <a:endParaRPr sz="1300"/>
          </a:p>
          <a:p>
            <a:pPr indent="-311150" lvl="0" marL="457200" rtl="0" algn="l">
              <a:spcBef>
                <a:spcPts val="1000"/>
              </a:spcBef>
              <a:spcAft>
                <a:spcPts val="0"/>
              </a:spcAft>
              <a:buSzPts val="1300"/>
              <a:buChar char="●"/>
            </a:pPr>
            <a:r>
              <a:rPr lang="en" sz="1300"/>
              <a:t>Dosage has to be carefully controlled and optimized and frequently administered in regulated intervals</a:t>
            </a:r>
            <a:endParaRPr sz="1300"/>
          </a:p>
          <a:p>
            <a:pPr indent="0" lvl="0" marL="457200" rtl="0" algn="l">
              <a:spcBef>
                <a:spcPts val="1000"/>
              </a:spcBef>
              <a:spcAft>
                <a:spcPts val="0"/>
              </a:spcAft>
              <a:buNone/>
            </a:pPr>
            <a:r>
              <a:t/>
            </a:r>
            <a:endParaRPr sz="1300"/>
          </a:p>
          <a:p>
            <a:pPr indent="0" lvl="0" marL="0" rtl="0" algn="l">
              <a:spcBef>
                <a:spcPts val="1200"/>
              </a:spcBef>
              <a:spcAft>
                <a:spcPts val="1200"/>
              </a:spcAft>
              <a:buNone/>
            </a:pPr>
            <a:r>
              <a:t/>
            </a:r>
            <a:endParaRPr sz="1300"/>
          </a:p>
        </p:txBody>
      </p:sp>
      <p:pic>
        <p:nvPicPr>
          <p:cNvPr id="63" name="Google Shape;63;p14"/>
          <p:cNvPicPr preferRelativeResize="0"/>
          <p:nvPr/>
        </p:nvPicPr>
        <p:blipFill>
          <a:blip r:embed="rId3">
            <a:alphaModFix/>
          </a:blip>
          <a:stretch>
            <a:fillRect/>
          </a:stretch>
        </p:blipFill>
        <p:spPr>
          <a:xfrm>
            <a:off x="5160650" y="1691725"/>
            <a:ext cx="3720776" cy="2280650"/>
          </a:xfrm>
          <a:prstGeom prst="rect">
            <a:avLst/>
          </a:prstGeom>
          <a:noFill/>
          <a:ln>
            <a:noFill/>
          </a:ln>
        </p:spPr>
      </p:pic>
      <p:sp>
        <p:nvSpPr>
          <p:cNvPr id="64" name="Google Shape;64;p14"/>
          <p:cNvSpPr txBox="1"/>
          <p:nvPr/>
        </p:nvSpPr>
        <p:spPr>
          <a:xfrm flipH="1">
            <a:off x="5599900" y="3661875"/>
            <a:ext cx="2734500" cy="3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Nunito"/>
                <a:ea typeface="Nunito"/>
                <a:cs typeface="Nunito"/>
                <a:sym typeface="Nunito"/>
              </a:rPr>
              <a:t>Bayview Pharmacy, 2023</a:t>
            </a:r>
            <a:endParaRPr sz="700">
              <a:solidFill>
                <a:schemeClr val="dk2"/>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Background and Theory</a:t>
            </a:r>
            <a:endParaRPr>
              <a:solidFill>
                <a:srgbClr val="EFEFEF"/>
              </a:solidFill>
            </a:endParaRPr>
          </a:p>
        </p:txBody>
      </p:sp>
      <p:sp>
        <p:nvSpPr>
          <p:cNvPr id="70" name="Google Shape;70;p15"/>
          <p:cNvSpPr txBox="1"/>
          <p:nvPr>
            <p:ph idx="1" type="body"/>
          </p:nvPr>
        </p:nvSpPr>
        <p:spPr>
          <a:xfrm>
            <a:off x="115575" y="1546825"/>
            <a:ext cx="6240000" cy="3533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The HPG (hypothalamic pituitary gonadal) axis regulates the production of testosterone → </a:t>
            </a:r>
            <a:r>
              <a:rPr lang="en" sz="1300"/>
              <a:t>begins at</a:t>
            </a:r>
            <a:r>
              <a:rPr lang="en" sz="1300"/>
              <a:t> h</a:t>
            </a:r>
            <a:r>
              <a:rPr lang="en" sz="1300"/>
              <a:t>ypothalamus</a:t>
            </a:r>
            <a:endParaRPr sz="1300"/>
          </a:p>
          <a:p>
            <a:pPr indent="-311150" lvl="0" marL="457200" rtl="0" algn="l">
              <a:spcBef>
                <a:spcPts val="0"/>
              </a:spcBef>
              <a:spcAft>
                <a:spcPts val="0"/>
              </a:spcAft>
              <a:buSzPts val="1300"/>
              <a:buChar char="●"/>
            </a:pPr>
            <a:r>
              <a:rPr lang="en" sz="1300"/>
              <a:t>Release of GnRH (LHRH) in a pulsatile fashion </a:t>
            </a:r>
            <a:endParaRPr sz="1300"/>
          </a:p>
          <a:p>
            <a:pPr indent="-311150" lvl="0" marL="457200" rtl="0" algn="l">
              <a:spcBef>
                <a:spcPts val="0"/>
              </a:spcBef>
              <a:spcAft>
                <a:spcPts val="0"/>
              </a:spcAft>
              <a:buSzPts val="1300"/>
              <a:buChar char="●"/>
            </a:pPr>
            <a:r>
              <a:rPr lang="en" sz="1300"/>
              <a:t>LH (Luteinizing Hormone) is also released at this time </a:t>
            </a:r>
            <a:endParaRPr sz="1300"/>
          </a:p>
          <a:p>
            <a:pPr indent="-311150" lvl="0" marL="457200" rtl="0" algn="l">
              <a:spcBef>
                <a:spcPts val="0"/>
              </a:spcBef>
              <a:spcAft>
                <a:spcPts val="0"/>
              </a:spcAft>
              <a:buSzPts val="1300"/>
              <a:buChar char="●"/>
            </a:pPr>
            <a:r>
              <a:rPr lang="en" sz="1300"/>
              <a:t>Hormone secretion has basal and non basal components</a:t>
            </a:r>
            <a:endParaRPr sz="1300"/>
          </a:p>
          <a:p>
            <a:pPr indent="-311150" lvl="0" marL="457200" rtl="0" algn="l">
              <a:spcBef>
                <a:spcPts val="0"/>
              </a:spcBef>
              <a:spcAft>
                <a:spcPts val="0"/>
              </a:spcAft>
              <a:buSzPts val="1300"/>
              <a:buChar char="●"/>
            </a:pPr>
            <a:r>
              <a:rPr lang="en" sz="1300"/>
              <a:t>Non-basal secretion caused by feedback signals, which are nonlinear and time delayed.</a:t>
            </a:r>
            <a:endParaRPr sz="1300"/>
          </a:p>
          <a:p>
            <a:pPr indent="-311150" lvl="0" marL="457200" rtl="0" algn="l">
              <a:spcBef>
                <a:spcPts val="0"/>
              </a:spcBef>
              <a:spcAft>
                <a:spcPts val="0"/>
              </a:spcAft>
              <a:buSzPts val="1300"/>
              <a:buChar char="●"/>
            </a:pPr>
            <a:r>
              <a:rPr lang="en" sz="1300"/>
              <a:t>Exogenous testosterone doses can negatively affect this pathway and inhibit the HPG axis</a:t>
            </a:r>
            <a:endParaRPr sz="1300"/>
          </a:p>
          <a:p>
            <a:pPr indent="-311150" lvl="0" marL="457200" rtl="0" algn="l">
              <a:spcBef>
                <a:spcPts val="0"/>
              </a:spcBef>
              <a:spcAft>
                <a:spcPts val="0"/>
              </a:spcAft>
              <a:buSzPts val="1300"/>
              <a:buChar char="●"/>
            </a:pPr>
            <a:r>
              <a:rPr lang="en" sz="1300"/>
              <a:t>Previous literature shows long acting testosterone is what causes HPG suppression </a:t>
            </a:r>
            <a:endParaRPr sz="1300"/>
          </a:p>
          <a:p>
            <a:pPr indent="0" lvl="0" marL="0" rtl="0" algn="l">
              <a:spcBef>
                <a:spcPts val="1200"/>
              </a:spcBef>
              <a:spcAft>
                <a:spcPts val="0"/>
              </a:spcAft>
              <a:buNone/>
            </a:pPr>
            <a:r>
              <a:t/>
            </a:r>
            <a:endParaRPr sz="1300"/>
          </a:p>
          <a:p>
            <a:pPr indent="0" lvl="0" marL="0" rtl="0" algn="l">
              <a:spcBef>
                <a:spcPts val="1200"/>
              </a:spcBef>
              <a:spcAft>
                <a:spcPts val="0"/>
              </a:spcAft>
              <a:buNone/>
            </a:pPr>
            <a:r>
              <a:t/>
            </a:r>
            <a:endParaRPr sz="1300"/>
          </a:p>
          <a:p>
            <a:pPr indent="0" lvl="0" marL="0" rtl="0" algn="l">
              <a:spcBef>
                <a:spcPts val="1200"/>
              </a:spcBef>
              <a:spcAft>
                <a:spcPts val="1200"/>
              </a:spcAft>
              <a:buNone/>
            </a:pPr>
            <a:r>
              <a:t/>
            </a:r>
            <a:endParaRPr sz="1300"/>
          </a:p>
        </p:txBody>
      </p:sp>
      <p:pic>
        <p:nvPicPr>
          <p:cNvPr id="71" name="Google Shape;71;p15"/>
          <p:cNvPicPr preferRelativeResize="0"/>
          <p:nvPr/>
        </p:nvPicPr>
        <p:blipFill>
          <a:blip r:embed="rId3">
            <a:alphaModFix/>
          </a:blip>
          <a:stretch>
            <a:fillRect/>
          </a:stretch>
        </p:blipFill>
        <p:spPr>
          <a:xfrm>
            <a:off x="6355575" y="1123975"/>
            <a:ext cx="2488325" cy="3708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Background and Theory </a:t>
            </a:r>
            <a:endParaRPr>
              <a:solidFill>
                <a:srgbClr val="EFEFEF"/>
              </a:solidFill>
            </a:endParaRPr>
          </a:p>
        </p:txBody>
      </p:sp>
      <p:sp>
        <p:nvSpPr>
          <p:cNvPr id="77" name="Google Shape;77;p16"/>
          <p:cNvSpPr txBox="1"/>
          <p:nvPr>
            <p:ph idx="1" type="body"/>
          </p:nvPr>
        </p:nvSpPr>
        <p:spPr>
          <a:xfrm>
            <a:off x="128475" y="1608325"/>
            <a:ext cx="5535600" cy="3381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The HPG (hypothalamic pituitary gonadal) axis regulates the production of testosterone</a:t>
            </a:r>
            <a:endParaRPr sz="1300"/>
          </a:p>
          <a:p>
            <a:pPr indent="-311150" lvl="0" marL="457200" rtl="0" algn="l">
              <a:spcBef>
                <a:spcPts val="0"/>
              </a:spcBef>
              <a:spcAft>
                <a:spcPts val="0"/>
              </a:spcAft>
              <a:buSzPts val="1300"/>
              <a:buChar char="●"/>
            </a:pPr>
            <a:r>
              <a:rPr lang="en" sz="1300"/>
              <a:t>TRT with exogenous testosterone </a:t>
            </a:r>
            <a:r>
              <a:rPr lang="en" sz="1300"/>
              <a:t>causes</a:t>
            </a:r>
            <a:r>
              <a:rPr lang="en" sz="1300"/>
              <a:t> suppression of pituitary gonadotropins, LH, and FSH often </a:t>
            </a:r>
            <a:r>
              <a:rPr lang="en" sz="1300"/>
              <a:t>resulting</a:t>
            </a:r>
            <a:r>
              <a:rPr lang="en" sz="1300"/>
              <a:t> in impaired sperm production (Westfield et al)</a:t>
            </a:r>
            <a:endParaRPr sz="1300"/>
          </a:p>
          <a:p>
            <a:pPr indent="-311150" lvl="0" marL="457200" rtl="0" algn="l">
              <a:spcBef>
                <a:spcPts val="0"/>
              </a:spcBef>
              <a:spcAft>
                <a:spcPts val="0"/>
              </a:spcAft>
              <a:buSzPts val="1300"/>
              <a:buChar char="●"/>
            </a:pPr>
            <a:r>
              <a:rPr lang="en" sz="1300"/>
              <a:t>Introduces short acting testosterone therapy → multiple doses of T  with a shorter half life</a:t>
            </a:r>
            <a:endParaRPr sz="1300"/>
          </a:p>
          <a:p>
            <a:pPr indent="-311150" lvl="0" marL="457200" rtl="0" algn="l">
              <a:spcBef>
                <a:spcPts val="0"/>
              </a:spcBef>
              <a:spcAft>
                <a:spcPts val="0"/>
              </a:spcAft>
              <a:buSzPts val="1300"/>
              <a:buChar char="●"/>
            </a:pPr>
            <a:r>
              <a:rPr lang="en" sz="1300"/>
              <a:t>Minimizes inhibition of the HPG axis, maintains healthy rate of spermatogenesis. </a:t>
            </a:r>
            <a:endParaRPr sz="1300"/>
          </a:p>
          <a:p>
            <a:pPr indent="-311150" lvl="0" marL="457200" rtl="0" algn="l">
              <a:spcBef>
                <a:spcPts val="0"/>
              </a:spcBef>
              <a:spcAft>
                <a:spcPts val="0"/>
              </a:spcAft>
              <a:buSzPts val="1300"/>
              <a:buChar char="●"/>
            </a:pPr>
            <a:r>
              <a:rPr lang="en" sz="1300"/>
              <a:t>Previous literature shows long acting testosterone is what causes HPG suppression </a:t>
            </a:r>
            <a:endParaRPr sz="1300"/>
          </a:p>
          <a:p>
            <a:pPr indent="0" lvl="0" marL="0" rtl="0" algn="l">
              <a:spcBef>
                <a:spcPts val="1200"/>
              </a:spcBef>
              <a:spcAft>
                <a:spcPts val="1200"/>
              </a:spcAft>
              <a:buNone/>
            </a:pPr>
            <a:r>
              <a:t/>
            </a:r>
            <a:endParaRPr sz="1500"/>
          </a:p>
        </p:txBody>
      </p:sp>
      <p:pic>
        <p:nvPicPr>
          <p:cNvPr id="78" name="Google Shape;78;p16"/>
          <p:cNvPicPr preferRelativeResize="0"/>
          <p:nvPr/>
        </p:nvPicPr>
        <p:blipFill>
          <a:blip r:embed="rId3">
            <a:alphaModFix/>
          </a:blip>
          <a:stretch>
            <a:fillRect/>
          </a:stretch>
        </p:blipFill>
        <p:spPr>
          <a:xfrm>
            <a:off x="5664076" y="1172100"/>
            <a:ext cx="3150100" cy="3544857"/>
          </a:xfrm>
          <a:prstGeom prst="rect">
            <a:avLst/>
          </a:prstGeom>
          <a:noFill/>
          <a:ln>
            <a:noFill/>
          </a:ln>
        </p:spPr>
      </p:pic>
      <p:sp>
        <p:nvSpPr>
          <p:cNvPr id="79" name="Google Shape;79;p16"/>
          <p:cNvSpPr txBox="1"/>
          <p:nvPr/>
        </p:nvSpPr>
        <p:spPr>
          <a:xfrm>
            <a:off x="5942525" y="4389975"/>
            <a:ext cx="28053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Nunito"/>
                <a:ea typeface="Nunito"/>
                <a:cs typeface="Nunito"/>
                <a:sym typeface="Nunito"/>
              </a:rPr>
              <a:t>nau.edu </a:t>
            </a:r>
            <a:endParaRPr sz="900">
              <a:solidFill>
                <a:schemeClr val="dk2"/>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5595900" y="794700"/>
            <a:ext cx="2775949" cy="2775949"/>
          </a:xfrm>
          <a:prstGeom prst="rect">
            <a:avLst/>
          </a:prstGeom>
          <a:noFill/>
          <a:ln>
            <a:noFill/>
          </a:ln>
        </p:spPr>
      </p:pic>
      <p:sp>
        <p:nvSpPr>
          <p:cNvPr id="85" name="Google Shape;85;p17"/>
          <p:cNvSpPr txBox="1"/>
          <p:nvPr>
            <p:ph type="title"/>
          </p:nvPr>
        </p:nvSpPr>
        <p:spPr>
          <a:xfrm>
            <a:off x="341900" y="442000"/>
            <a:ext cx="8207100" cy="5940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Aim</a:t>
            </a:r>
            <a:endParaRPr>
              <a:solidFill>
                <a:srgbClr val="EFEFEF"/>
              </a:solidFill>
            </a:endParaRPr>
          </a:p>
        </p:txBody>
      </p:sp>
      <p:sp>
        <p:nvSpPr>
          <p:cNvPr id="86" name="Google Shape;86;p17"/>
          <p:cNvSpPr txBox="1"/>
          <p:nvPr>
            <p:ph idx="1" type="body"/>
          </p:nvPr>
        </p:nvSpPr>
        <p:spPr>
          <a:xfrm>
            <a:off x="341900" y="1482375"/>
            <a:ext cx="4898400" cy="1641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1425"/>
              <a:t>Our objective is to determine the optimal exogenous testosterone dosage that achieves the following balance: </a:t>
            </a:r>
            <a:endParaRPr b="1" sz="1425"/>
          </a:p>
          <a:p>
            <a:pPr indent="0" lvl="0" marL="0" rtl="0" algn="l">
              <a:lnSpc>
                <a:spcPct val="95000"/>
              </a:lnSpc>
              <a:spcBef>
                <a:spcPts val="1200"/>
              </a:spcBef>
              <a:spcAft>
                <a:spcPts val="0"/>
              </a:spcAft>
              <a:buNone/>
            </a:pPr>
            <a:r>
              <a:rPr b="1" lang="en" sz="1425"/>
              <a:t>Maintaining the stability of the HPG system while maximizing the therapeutic benefits of testosterone replacement therapy. </a:t>
            </a:r>
            <a:endParaRPr b="1" sz="1425"/>
          </a:p>
          <a:p>
            <a:pPr indent="0" lvl="0" marL="0" rtl="0" algn="l">
              <a:lnSpc>
                <a:spcPct val="95000"/>
              </a:lnSpc>
              <a:spcBef>
                <a:spcPts val="1200"/>
              </a:spcBef>
              <a:spcAft>
                <a:spcPts val="0"/>
              </a:spcAft>
              <a:buNone/>
            </a:pPr>
            <a:r>
              <a:t/>
            </a:r>
            <a:endParaRPr b="1" sz="1425"/>
          </a:p>
          <a:p>
            <a:pPr indent="0" lvl="0" marL="0" rtl="0" algn="l">
              <a:lnSpc>
                <a:spcPct val="95000"/>
              </a:lnSpc>
              <a:spcBef>
                <a:spcPts val="1200"/>
              </a:spcBef>
              <a:spcAft>
                <a:spcPts val="1200"/>
              </a:spcAft>
              <a:buNone/>
            </a:pPr>
            <a:r>
              <a:t/>
            </a:r>
            <a:endParaRPr b="1" sz="1425"/>
          </a:p>
        </p:txBody>
      </p:sp>
      <p:sp>
        <p:nvSpPr>
          <p:cNvPr id="87" name="Google Shape;87;p17"/>
          <p:cNvSpPr txBox="1"/>
          <p:nvPr/>
        </p:nvSpPr>
        <p:spPr>
          <a:xfrm>
            <a:off x="341900" y="3570650"/>
            <a:ext cx="8091000" cy="7989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b="1" lang="en">
                <a:solidFill>
                  <a:schemeClr val="dk2"/>
                </a:solidFill>
              </a:rPr>
              <a:t>We will explore dosage levels in a simulated model of the HPG axis that render equilibrium, ensuring the physiological integrity of the HPG axis while maintaining the therapeutic advantages associated with exogenous testosterone administration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Assumptions and Limitations</a:t>
            </a:r>
            <a:endParaRPr>
              <a:solidFill>
                <a:srgbClr val="EFEFEF"/>
              </a:solidFill>
            </a:endParaRPr>
          </a:p>
        </p:txBody>
      </p:sp>
      <p:sp>
        <p:nvSpPr>
          <p:cNvPr id="93" name="Google Shape;93;p18"/>
          <p:cNvSpPr txBox="1"/>
          <p:nvPr>
            <p:ph idx="1" type="body"/>
          </p:nvPr>
        </p:nvSpPr>
        <p:spPr>
          <a:xfrm>
            <a:off x="81975" y="1242000"/>
            <a:ext cx="8666700" cy="3164100"/>
          </a:xfrm>
          <a:prstGeom prst="rect">
            <a:avLst/>
          </a:prstGeom>
        </p:spPr>
        <p:txBody>
          <a:bodyPr anchorCtr="0" anchor="t" bIns="91425" lIns="91425" spcFirstLastPara="1" rIns="91425" wrap="square" tIns="91425">
            <a:noAutofit/>
          </a:bodyPr>
          <a:lstStyle/>
          <a:p>
            <a:pPr indent="-311626" lvl="0" marL="457200" rtl="0" algn="l">
              <a:lnSpc>
                <a:spcPct val="150000"/>
              </a:lnSpc>
              <a:spcBef>
                <a:spcPts val="0"/>
              </a:spcBef>
              <a:spcAft>
                <a:spcPts val="0"/>
              </a:spcAft>
              <a:buSzPts val="1308"/>
              <a:buChar char="●"/>
            </a:pPr>
            <a:r>
              <a:rPr lang="en" sz="1307"/>
              <a:t>We are assuming that the three primary hormones represented in the equations of control are being </a:t>
            </a:r>
            <a:r>
              <a:rPr lang="en" sz="1307"/>
              <a:t>produced and concentrating only in their respective regions </a:t>
            </a:r>
            <a:endParaRPr sz="1307"/>
          </a:p>
          <a:p>
            <a:pPr indent="-311626" lvl="0" marL="457200" rtl="0" algn="l">
              <a:lnSpc>
                <a:spcPct val="150000"/>
              </a:lnSpc>
              <a:spcBef>
                <a:spcPts val="0"/>
              </a:spcBef>
              <a:spcAft>
                <a:spcPts val="0"/>
              </a:spcAft>
              <a:buSzPts val="1308"/>
              <a:buChar char="●"/>
            </a:pPr>
            <a:r>
              <a:rPr lang="en" sz="1307"/>
              <a:t>The model won’t account for potential time variations of </a:t>
            </a:r>
            <a:r>
              <a:rPr lang="en" sz="1307"/>
              <a:t>parameters</a:t>
            </a:r>
            <a:r>
              <a:rPr lang="en" sz="1307"/>
              <a:t> between individuals</a:t>
            </a:r>
            <a:endParaRPr sz="1307"/>
          </a:p>
          <a:p>
            <a:pPr indent="-311626" lvl="0" marL="457200" rtl="0" algn="l">
              <a:lnSpc>
                <a:spcPct val="150000"/>
              </a:lnSpc>
              <a:spcBef>
                <a:spcPts val="0"/>
              </a:spcBef>
              <a:spcAft>
                <a:spcPts val="0"/>
              </a:spcAft>
              <a:buSzPts val="1308"/>
              <a:buChar char="●"/>
            </a:pPr>
            <a:r>
              <a:rPr lang="en" sz="1307"/>
              <a:t>Time variations and circadian </a:t>
            </a:r>
            <a:r>
              <a:rPr lang="en" sz="1307"/>
              <a:t>rhythms won’t be accurately accounting for since there are time-of-day variations in hormone levels and hormone secretions patterns won’t be fully captured. </a:t>
            </a:r>
            <a:endParaRPr sz="1307"/>
          </a:p>
          <a:p>
            <a:pPr indent="-311626" lvl="0" marL="457200" rtl="0" algn="l">
              <a:lnSpc>
                <a:spcPct val="150000"/>
              </a:lnSpc>
              <a:spcBef>
                <a:spcPts val="0"/>
              </a:spcBef>
              <a:spcAft>
                <a:spcPts val="0"/>
              </a:spcAft>
              <a:buSzPts val="1308"/>
              <a:buChar char="●"/>
            </a:pPr>
            <a:r>
              <a:rPr lang="en" sz="1307"/>
              <a:t>Response and decay rates vary between individuals</a:t>
            </a:r>
            <a:endParaRPr sz="1307"/>
          </a:p>
          <a:p>
            <a:pPr indent="-311626" lvl="0" marL="457200" rtl="0" algn="l">
              <a:lnSpc>
                <a:spcPct val="150000"/>
              </a:lnSpc>
              <a:spcBef>
                <a:spcPts val="0"/>
              </a:spcBef>
              <a:spcAft>
                <a:spcPts val="0"/>
              </a:spcAft>
              <a:buSzPts val="1308"/>
              <a:buChar char="●"/>
            </a:pPr>
            <a:r>
              <a:rPr lang="en" sz="1307"/>
              <a:t>Linearity between hormone relationships, hormone clearance rates, and receptor sensitivities will result in discrepancies between simulated and actual hormone levels</a:t>
            </a:r>
            <a:endParaRPr sz="1307"/>
          </a:p>
          <a:p>
            <a:pPr indent="-311626" lvl="0" marL="457200" rtl="0" algn="l">
              <a:lnSpc>
                <a:spcPct val="150000"/>
              </a:lnSpc>
              <a:spcBef>
                <a:spcPts val="0"/>
              </a:spcBef>
              <a:spcAft>
                <a:spcPts val="0"/>
              </a:spcAft>
              <a:buSzPts val="1308"/>
              <a:buChar char="●"/>
            </a:pPr>
            <a:r>
              <a:rPr lang="en" sz="1307"/>
              <a:t>Experimental data used to validate model can introduce error </a:t>
            </a:r>
            <a:endParaRPr sz="1307"/>
          </a:p>
          <a:p>
            <a:pPr indent="0" lvl="0" marL="0" rtl="0" algn="l">
              <a:lnSpc>
                <a:spcPct val="95000"/>
              </a:lnSpc>
              <a:spcBef>
                <a:spcPts val="1200"/>
              </a:spcBef>
              <a:spcAft>
                <a:spcPts val="0"/>
              </a:spcAft>
              <a:buSzPts val="852"/>
              <a:buNone/>
            </a:pPr>
            <a:r>
              <a:t/>
            </a:r>
            <a:endParaRPr sz="1207"/>
          </a:p>
          <a:p>
            <a:pPr indent="0" lvl="0" marL="0" rtl="0" algn="l">
              <a:lnSpc>
                <a:spcPct val="95000"/>
              </a:lnSpc>
              <a:spcBef>
                <a:spcPts val="1200"/>
              </a:spcBef>
              <a:spcAft>
                <a:spcPts val="1200"/>
              </a:spcAft>
              <a:buSzPts val="852"/>
              <a:buNone/>
            </a:pPr>
            <a:r>
              <a:t/>
            </a:r>
            <a:endParaRPr sz="1007"/>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idx="1" type="body"/>
          </p:nvPr>
        </p:nvSpPr>
        <p:spPr>
          <a:xfrm>
            <a:off x="353575" y="1638275"/>
            <a:ext cx="4767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1600">
                <a:solidFill>
                  <a:schemeClr val="dk1"/>
                </a:solidFill>
              </a:rPr>
              <a:t>Ṙ(t) = - d</a:t>
            </a:r>
            <a:r>
              <a:rPr baseline="-25000" i="1" lang="en" sz="1600">
                <a:solidFill>
                  <a:schemeClr val="dk1"/>
                </a:solidFill>
              </a:rPr>
              <a:t>R</a:t>
            </a:r>
            <a:r>
              <a:rPr i="1" lang="en" sz="1600">
                <a:solidFill>
                  <a:schemeClr val="dk1"/>
                </a:solidFill>
              </a:rPr>
              <a:t>R(T) + r</a:t>
            </a:r>
            <a:r>
              <a:rPr baseline="-25000" i="1" lang="en" sz="1600">
                <a:solidFill>
                  <a:schemeClr val="dk1"/>
                </a:solidFill>
              </a:rPr>
              <a:t>R</a:t>
            </a:r>
            <a:r>
              <a:rPr i="1" lang="en" sz="1600">
                <a:solidFill>
                  <a:schemeClr val="dk1"/>
                </a:solidFill>
              </a:rPr>
              <a:t>H(2-L(t- </a:t>
            </a:r>
            <a:r>
              <a:rPr i="1" lang="en" sz="1600">
                <a:solidFill>
                  <a:schemeClr val="dk1"/>
                </a:solidFill>
              </a:rPr>
              <a:t>𝝉</a:t>
            </a:r>
            <a:r>
              <a:rPr baseline="-25000" i="1" lang="en" sz="1600">
                <a:solidFill>
                  <a:schemeClr val="dk1"/>
                </a:solidFill>
              </a:rPr>
              <a:t>P-H</a:t>
            </a:r>
            <a:r>
              <a:rPr i="1" lang="en" sz="1600">
                <a:solidFill>
                  <a:schemeClr val="dk1"/>
                </a:solidFill>
              </a:rPr>
              <a:t>)/ L̂ - T(t - 𝝉</a:t>
            </a:r>
            <a:r>
              <a:rPr baseline="-25000" i="1" lang="en" sz="1600">
                <a:solidFill>
                  <a:schemeClr val="dk1"/>
                </a:solidFill>
              </a:rPr>
              <a:t>T-H</a:t>
            </a:r>
            <a:r>
              <a:rPr i="1" lang="en" sz="1600">
                <a:solidFill>
                  <a:schemeClr val="dk1"/>
                </a:solidFill>
              </a:rPr>
              <a:t>)/ T̂)  </a:t>
            </a:r>
            <a:endParaRPr sz="1600">
              <a:solidFill>
                <a:schemeClr val="dk1"/>
              </a:solidFill>
            </a:endParaRPr>
          </a:p>
          <a:p>
            <a:pPr indent="0" lvl="0" marL="0" rtl="0" algn="l">
              <a:spcBef>
                <a:spcPts val="1200"/>
              </a:spcBef>
              <a:spcAft>
                <a:spcPts val="0"/>
              </a:spcAft>
              <a:buNone/>
            </a:pPr>
            <a:r>
              <a:rPr i="1" lang="en" sz="1600">
                <a:solidFill>
                  <a:schemeClr val="dk1"/>
                </a:solidFill>
              </a:rPr>
              <a:t>L˙(t) = -d</a:t>
            </a:r>
            <a:r>
              <a:rPr baseline="-25000" i="1" lang="en" sz="1600">
                <a:solidFill>
                  <a:schemeClr val="dk1"/>
                </a:solidFill>
              </a:rPr>
              <a:t>L</a:t>
            </a:r>
            <a:r>
              <a:rPr i="1" lang="en" sz="1600">
                <a:solidFill>
                  <a:schemeClr val="dk1"/>
                </a:solidFill>
              </a:rPr>
              <a:t>L(t) + r</a:t>
            </a:r>
            <a:r>
              <a:rPr baseline="-25000" i="1" lang="en" sz="1600">
                <a:solidFill>
                  <a:schemeClr val="dk1"/>
                </a:solidFill>
              </a:rPr>
              <a:t>L</a:t>
            </a:r>
            <a:r>
              <a:rPr i="1" lang="en" sz="1600">
                <a:solidFill>
                  <a:schemeClr val="dk1"/>
                </a:solidFill>
              </a:rPr>
              <a:t>R(t- 𝝉</a:t>
            </a:r>
            <a:r>
              <a:rPr baseline="-25000" i="1" lang="en" sz="1600">
                <a:solidFill>
                  <a:schemeClr val="dk1"/>
                </a:solidFill>
              </a:rPr>
              <a:t>H - P</a:t>
            </a:r>
            <a:r>
              <a:rPr i="1" lang="en" sz="1600">
                <a:solidFill>
                  <a:schemeClr val="dk1"/>
                </a:solidFill>
              </a:rPr>
              <a:t>)</a:t>
            </a:r>
            <a:endParaRPr i="1" sz="1600">
              <a:solidFill>
                <a:schemeClr val="dk1"/>
              </a:solidFill>
            </a:endParaRPr>
          </a:p>
          <a:p>
            <a:pPr indent="0" lvl="0" marL="0" rtl="0" algn="l">
              <a:spcBef>
                <a:spcPts val="0"/>
              </a:spcBef>
              <a:spcAft>
                <a:spcPts val="0"/>
              </a:spcAft>
              <a:buNone/>
            </a:pPr>
            <a:r>
              <a:t/>
            </a:r>
            <a:endParaRPr i="1" sz="1600">
              <a:solidFill>
                <a:schemeClr val="dk1"/>
              </a:solidFill>
            </a:endParaRPr>
          </a:p>
          <a:p>
            <a:pPr indent="0" lvl="0" marL="0" rtl="0" algn="l">
              <a:spcBef>
                <a:spcPts val="0"/>
              </a:spcBef>
              <a:spcAft>
                <a:spcPts val="0"/>
              </a:spcAft>
              <a:buNone/>
            </a:pPr>
            <a:r>
              <a:rPr i="1" lang="en" sz="1600">
                <a:solidFill>
                  <a:schemeClr val="dk1"/>
                </a:solidFill>
              </a:rPr>
              <a:t>Ṫ(t) = - d</a:t>
            </a:r>
            <a:r>
              <a:rPr baseline="-25000" i="1" lang="en" sz="1600">
                <a:solidFill>
                  <a:schemeClr val="dk1"/>
                </a:solidFill>
              </a:rPr>
              <a:t>T</a:t>
            </a:r>
            <a:r>
              <a:rPr i="1" lang="en" sz="1600">
                <a:solidFill>
                  <a:schemeClr val="dk1"/>
                </a:solidFill>
              </a:rPr>
              <a:t>T(t) + r</a:t>
            </a:r>
            <a:r>
              <a:rPr baseline="-25000" i="1" lang="en" sz="1600">
                <a:solidFill>
                  <a:schemeClr val="dk1"/>
                </a:solidFill>
              </a:rPr>
              <a:t>T</a:t>
            </a:r>
            <a:r>
              <a:rPr i="1" lang="en" sz="1600">
                <a:solidFill>
                  <a:schemeClr val="dk1"/>
                </a:solidFill>
              </a:rPr>
              <a:t>L(t - </a:t>
            </a:r>
            <a:r>
              <a:rPr i="1" lang="en" sz="1600">
                <a:solidFill>
                  <a:schemeClr val="dk1"/>
                </a:solidFill>
              </a:rPr>
              <a:t>𝝉</a:t>
            </a:r>
            <a:r>
              <a:rPr baseline="-25000" i="1" lang="en" sz="1600">
                <a:solidFill>
                  <a:schemeClr val="dk1"/>
                </a:solidFill>
              </a:rPr>
              <a:t>P - T</a:t>
            </a:r>
            <a:r>
              <a:rPr i="1" lang="en" sz="1600">
                <a:solidFill>
                  <a:schemeClr val="dk1"/>
                </a:solidFill>
              </a:rPr>
              <a:t> - </a:t>
            </a:r>
            <a:r>
              <a:rPr i="1" lang="en" sz="1600">
                <a:solidFill>
                  <a:schemeClr val="dk1"/>
                </a:solidFill>
              </a:rPr>
              <a:t>𝝉</a:t>
            </a:r>
            <a:r>
              <a:rPr baseline="-25000" i="1" lang="en" sz="1600">
                <a:solidFill>
                  <a:schemeClr val="dk1"/>
                </a:solidFill>
              </a:rPr>
              <a:t>0</a:t>
            </a:r>
            <a:r>
              <a:rPr i="1" lang="en" sz="1600">
                <a:solidFill>
                  <a:schemeClr val="dk1"/>
                </a:solidFill>
              </a:rPr>
              <a:t>) + f(s)</a:t>
            </a:r>
            <a:endParaRPr i="1" sz="1600">
              <a:solidFill>
                <a:schemeClr val="dk1"/>
              </a:solidFill>
            </a:endParaRPr>
          </a:p>
          <a:p>
            <a:pPr indent="0" lvl="0" marL="0" rtl="0" algn="l">
              <a:spcBef>
                <a:spcPts val="1200"/>
              </a:spcBef>
              <a:spcAft>
                <a:spcPts val="0"/>
              </a:spcAft>
              <a:buNone/>
            </a:pPr>
            <a:r>
              <a:t/>
            </a:r>
            <a:endParaRPr i="1" sz="1200">
              <a:solidFill>
                <a:schemeClr val="dk1"/>
              </a:solidFill>
              <a:latin typeface="Maven Pro"/>
              <a:ea typeface="Maven Pro"/>
              <a:cs typeface="Maven Pro"/>
              <a:sym typeface="Maven Pro"/>
            </a:endParaRPr>
          </a:p>
          <a:p>
            <a:pPr indent="0" lvl="0" marL="0" rtl="0" algn="l">
              <a:spcBef>
                <a:spcPts val="1200"/>
              </a:spcBef>
              <a:spcAft>
                <a:spcPts val="0"/>
              </a:spcAft>
              <a:buNone/>
            </a:pPr>
            <a:r>
              <a:t/>
            </a:r>
            <a:endParaRPr i="1" sz="1200">
              <a:solidFill>
                <a:srgbClr val="000000"/>
              </a:solidFill>
              <a:latin typeface="Maven Pro"/>
              <a:ea typeface="Maven Pro"/>
              <a:cs typeface="Maven Pro"/>
              <a:sym typeface="Maven Pro"/>
            </a:endParaRPr>
          </a:p>
          <a:p>
            <a:pPr indent="0" lvl="0" marL="0" rtl="0" algn="l">
              <a:spcBef>
                <a:spcPts val="1200"/>
              </a:spcBef>
              <a:spcAft>
                <a:spcPts val="0"/>
              </a:spcAft>
              <a:buNone/>
            </a:pPr>
            <a:r>
              <a:t/>
            </a:r>
            <a:endParaRPr i="1" sz="1200">
              <a:solidFill>
                <a:srgbClr val="000000"/>
              </a:solidFill>
              <a:latin typeface="Maven Pro"/>
              <a:ea typeface="Maven Pro"/>
              <a:cs typeface="Maven Pro"/>
              <a:sym typeface="Maven Pro"/>
            </a:endParaRPr>
          </a:p>
          <a:p>
            <a:pPr indent="0" lvl="0" marL="0" rtl="0" algn="l">
              <a:spcBef>
                <a:spcPts val="1200"/>
              </a:spcBef>
              <a:spcAft>
                <a:spcPts val="1200"/>
              </a:spcAft>
              <a:buNone/>
            </a:pPr>
            <a:r>
              <a:t/>
            </a:r>
            <a:endParaRPr i="1" sz="1200">
              <a:solidFill>
                <a:srgbClr val="000000"/>
              </a:solidFill>
              <a:latin typeface="Maven Pro"/>
              <a:ea typeface="Maven Pro"/>
              <a:cs typeface="Maven Pro"/>
              <a:sym typeface="Maven Pro"/>
            </a:endParaRPr>
          </a:p>
        </p:txBody>
      </p:sp>
      <p:sp>
        <p:nvSpPr>
          <p:cNvPr id="99" name="Google Shape;99;p19"/>
          <p:cNvSpPr txBox="1"/>
          <p:nvPr>
            <p:ph type="title"/>
          </p:nvPr>
        </p:nvSpPr>
        <p:spPr>
          <a:xfrm>
            <a:off x="311700" y="445025"/>
            <a:ext cx="8520600" cy="5727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Modeling the HPG Axis</a:t>
            </a:r>
            <a:endParaRPr>
              <a:solidFill>
                <a:srgbClr val="EFEFEF"/>
              </a:solidFill>
            </a:endParaRPr>
          </a:p>
        </p:txBody>
      </p:sp>
      <p:sp>
        <p:nvSpPr>
          <p:cNvPr id="100" name="Google Shape;100;p19"/>
          <p:cNvSpPr txBox="1"/>
          <p:nvPr/>
        </p:nvSpPr>
        <p:spPr>
          <a:xfrm>
            <a:off x="311700" y="1205750"/>
            <a:ext cx="2370600" cy="3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Equations</a:t>
            </a:r>
            <a:endParaRPr sz="1300">
              <a:solidFill>
                <a:schemeClr val="dk2"/>
              </a:solidFill>
            </a:endParaRPr>
          </a:p>
        </p:txBody>
      </p:sp>
      <p:sp>
        <p:nvSpPr>
          <p:cNvPr id="101" name="Google Shape;101;p19"/>
          <p:cNvSpPr txBox="1"/>
          <p:nvPr>
            <p:ph idx="1" type="body"/>
          </p:nvPr>
        </p:nvSpPr>
        <p:spPr>
          <a:xfrm>
            <a:off x="5120575" y="1471875"/>
            <a:ext cx="3711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dk1"/>
                </a:solidFill>
              </a:rPr>
              <a:t>Model Features</a:t>
            </a:r>
            <a:endParaRPr b="1"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3 equations modeling GNRH, LH, and Testosterone production rates</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Parameter values were gathered from experimental data</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Hypothalamic GNRH production modeled by a </a:t>
            </a:r>
            <a:r>
              <a:rPr lang="en" sz="1400">
                <a:solidFill>
                  <a:schemeClr val="dk1"/>
                </a:solidFill>
              </a:rPr>
              <a:t>heaviside</a:t>
            </a:r>
            <a:r>
              <a:rPr lang="en" sz="1400">
                <a:solidFill>
                  <a:schemeClr val="dk1"/>
                </a:solidFill>
              </a:rPr>
              <a:t> function</a:t>
            </a:r>
            <a:endParaRPr sz="1400">
              <a:solidFill>
                <a:schemeClr val="dk1"/>
              </a:solidFill>
            </a:endParaRPr>
          </a:p>
          <a:p>
            <a:pPr indent="0" lvl="0" marL="0" rtl="0" algn="l">
              <a:spcBef>
                <a:spcPts val="1200"/>
              </a:spcBef>
              <a:spcAft>
                <a:spcPts val="0"/>
              </a:spcAft>
              <a:buClr>
                <a:schemeClr val="dk1"/>
              </a:buClr>
              <a:buSzPts val="1100"/>
              <a:buFont typeface="Arial"/>
              <a:buNone/>
            </a:pPr>
            <a:r>
              <a:rPr b="1" lang="en" sz="1400">
                <a:solidFill>
                  <a:schemeClr val="dk1"/>
                </a:solidFill>
              </a:rPr>
              <a:t>Simplifications</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Interindividual and intraindividual variation</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Circadian fluctuations, stress, etc</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Clearance and absorption</a:t>
            </a:r>
            <a:endParaRPr sz="1400">
              <a:solidFill>
                <a:schemeClr val="dk1"/>
              </a:solidFill>
            </a:endParaRPr>
          </a:p>
          <a:p>
            <a:pPr indent="0" lvl="0" marL="0" rtl="0" algn="l">
              <a:spcBef>
                <a:spcPts val="1200"/>
              </a:spcBef>
              <a:spcAft>
                <a:spcPts val="0"/>
              </a:spcAft>
              <a:buNone/>
            </a:pPr>
            <a:r>
              <a:t/>
            </a:r>
            <a:endParaRPr sz="1500">
              <a:solidFill>
                <a:schemeClr val="dk1"/>
              </a:solidFill>
            </a:endParaRPr>
          </a:p>
          <a:p>
            <a:pPr indent="0" lvl="0" marL="0" rtl="0" algn="l">
              <a:spcBef>
                <a:spcPts val="1200"/>
              </a:spcBef>
              <a:spcAft>
                <a:spcPts val="0"/>
              </a:spcAft>
              <a:buNone/>
            </a:pPr>
            <a:r>
              <a:t/>
            </a:r>
            <a:endParaRPr sz="1500">
              <a:solidFill>
                <a:schemeClr val="dk1"/>
              </a:solidFill>
            </a:endParaRPr>
          </a:p>
          <a:p>
            <a:pPr indent="0" lvl="0" marL="0" rtl="0" algn="l">
              <a:spcBef>
                <a:spcPts val="1200"/>
              </a:spcBef>
              <a:spcAft>
                <a:spcPts val="0"/>
              </a:spcAft>
              <a:buNone/>
            </a:pPr>
            <a:r>
              <a:t/>
            </a:r>
            <a:endParaRPr sz="1500">
              <a:solidFill>
                <a:schemeClr val="dk1"/>
              </a:solidFill>
            </a:endParaRPr>
          </a:p>
          <a:p>
            <a:pPr indent="0" lvl="0" marL="0" rtl="0" algn="l">
              <a:spcBef>
                <a:spcPts val="1200"/>
              </a:spcBef>
              <a:spcAft>
                <a:spcPts val="0"/>
              </a:spcAft>
              <a:buNone/>
            </a:pPr>
            <a:r>
              <a:t/>
            </a:r>
            <a:endParaRPr sz="1500">
              <a:solidFill>
                <a:schemeClr val="dk1"/>
              </a:solidFill>
            </a:endParaRPr>
          </a:p>
          <a:p>
            <a:pPr indent="0" lvl="0" marL="0" rtl="0" algn="l">
              <a:spcBef>
                <a:spcPts val="1200"/>
              </a:spcBef>
              <a:spcAft>
                <a:spcPts val="1200"/>
              </a:spcAft>
              <a:buNone/>
            </a:pPr>
            <a:r>
              <a:t/>
            </a:r>
            <a:endParaRPr sz="1500">
              <a:solidFill>
                <a:schemeClr val="dk1"/>
              </a:solidFill>
            </a:endParaRPr>
          </a:p>
        </p:txBody>
      </p:sp>
      <p:sp>
        <p:nvSpPr>
          <p:cNvPr id="102" name="Google Shape;102;p19"/>
          <p:cNvSpPr txBox="1"/>
          <p:nvPr/>
        </p:nvSpPr>
        <p:spPr>
          <a:xfrm>
            <a:off x="2614175" y="3103875"/>
            <a:ext cx="1346100" cy="1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Cartwright, (1986)</a:t>
            </a:r>
            <a:endParaRPr sz="1100">
              <a:solidFill>
                <a:schemeClr val="dk2"/>
              </a:solidFill>
            </a:endParaRPr>
          </a:p>
        </p:txBody>
      </p:sp>
      <p:pic>
        <p:nvPicPr>
          <p:cNvPr id="103" name="Google Shape;103;p19"/>
          <p:cNvPicPr preferRelativeResize="0"/>
          <p:nvPr/>
        </p:nvPicPr>
        <p:blipFill>
          <a:blip r:embed="rId3">
            <a:alphaModFix/>
          </a:blip>
          <a:stretch>
            <a:fillRect/>
          </a:stretch>
        </p:blipFill>
        <p:spPr>
          <a:xfrm>
            <a:off x="658375" y="3027249"/>
            <a:ext cx="3606700" cy="19639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Transfer Function of the Biosystem</a:t>
            </a:r>
            <a:endParaRPr>
              <a:solidFill>
                <a:srgbClr val="EFEFEF"/>
              </a:solidFill>
            </a:endParaRPr>
          </a:p>
        </p:txBody>
      </p:sp>
      <p:sp>
        <p:nvSpPr>
          <p:cNvPr id="109" name="Google Shape;109;p20"/>
          <p:cNvSpPr txBox="1"/>
          <p:nvPr>
            <p:ph idx="1" type="body"/>
          </p:nvPr>
        </p:nvSpPr>
        <p:spPr>
          <a:xfrm>
            <a:off x="599200" y="1363750"/>
            <a:ext cx="7030500" cy="3423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523"/>
              <a:buNone/>
            </a:pPr>
            <a:r>
              <a:rPr i="1" lang="en" sz="1300"/>
              <a:t>Laplace Transform for each of the 3 control equations:</a:t>
            </a:r>
            <a:endParaRPr i="1" sz="1300"/>
          </a:p>
          <a:p>
            <a:pPr indent="0" lvl="0" marL="0" rtl="0" algn="l">
              <a:lnSpc>
                <a:spcPct val="95000"/>
              </a:lnSpc>
              <a:spcBef>
                <a:spcPts val="1200"/>
              </a:spcBef>
              <a:spcAft>
                <a:spcPts val="0"/>
              </a:spcAft>
              <a:buSzPts val="523"/>
              <a:buNone/>
            </a:pPr>
            <a:r>
              <a:rPr i="1" lang="en" sz="1500"/>
              <a:t>s</a:t>
            </a:r>
            <a:r>
              <a:rPr i="1" lang="en" sz="1500"/>
              <a:t>R̂</a:t>
            </a:r>
            <a:r>
              <a:rPr i="1" lang="en" sz="1500"/>
              <a:t>(s) - </a:t>
            </a:r>
            <a:r>
              <a:rPr i="1" lang="en" sz="1500"/>
              <a:t>R̂</a:t>
            </a:r>
            <a:r>
              <a:rPr i="1" lang="en" sz="1500"/>
              <a:t>(T) = -d</a:t>
            </a:r>
            <a:r>
              <a:rPr baseline="-25000" i="1" lang="en" sz="1500"/>
              <a:t>R</a:t>
            </a:r>
            <a:r>
              <a:rPr i="1" lang="en" sz="1500"/>
              <a:t>R̂(s) + r</a:t>
            </a:r>
            <a:r>
              <a:rPr baseline="-25000" i="1" lang="en" sz="1500"/>
              <a:t>R</a:t>
            </a:r>
            <a:r>
              <a:rPr i="1" lang="en" sz="1500"/>
              <a:t>H (2 </a:t>
            </a:r>
            <a:r>
              <a:rPr baseline="30000" i="1" lang="en" sz="1500"/>
              <a:t>e^(-𝝉p s) / L </a:t>
            </a:r>
            <a:r>
              <a:rPr i="1" lang="en" sz="1500"/>
              <a:t> - </a:t>
            </a:r>
            <a:r>
              <a:rPr i="1" lang="en" sz="1500"/>
              <a:t>L̂ </a:t>
            </a:r>
            <a:r>
              <a:rPr i="1" lang="en" sz="1500"/>
              <a:t>(s)/s  - </a:t>
            </a:r>
            <a:r>
              <a:rPr i="1" lang="en" sz="1500"/>
              <a:t>T̂</a:t>
            </a:r>
            <a:r>
              <a:rPr i="1" lang="en" sz="1500"/>
              <a:t>(s)/</a:t>
            </a:r>
            <a:r>
              <a:rPr i="1" lang="en" sz="1500"/>
              <a:t>T̂</a:t>
            </a:r>
            <a:r>
              <a:rPr i="1" lang="en" sz="1500"/>
              <a:t>)</a:t>
            </a:r>
            <a:endParaRPr i="1" sz="1500"/>
          </a:p>
          <a:p>
            <a:pPr indent="0" lvl="0" marL="0" rtl="0" algn="l">
              <a:lnSpc>
                <a:spcPct val="95000"/>
              </a:lnSpc>
              <a:spcBef>
                <a:spcPts val="1200"/>
              </a:spcBef>
              <a:spcAft>
                <a:spcPts val="0"/>
              </a:spcAft>
              <a:buSzPts val="523"/>
              <a:buNone/>
            </a:pPr>
            <a:r>
              <a:rPr i="1" lang="en" sz="1500"/>
              <a:t>s</a:t>
            </a:r>
            <a:r>
              <a:rPr i="1" lang="en" sz="1500"/>
              <a:t>L̂</a:t>
            </a:r>
            <a:r>
              <a:rPr i="1" lang="en" sz="1500"/>
              <a:t>(s) - </a:t>
            </a:r>
            <a:r>
              <a:rPr i="1" lang="en" sz="1500"/>
              <a:t>L̂</a:t>
            </a:r>
            <a:r>
              <a:rPr i="1" lang="en" sz="1500"/>
              <a:t>(0) = - d</a:t>
            </a:r>
            <a:r>
              <a:rPr baseline="-25000" i="1" lang="en" sz="1500"/>
              <a:t>L</a:t>
            </a:r>
            <a:r>
              <a:rPr i="1" lang="en" sz="1500"/>
              <a:t>L̂</a:t>
            </a:r>
            <a:r>
              <a:rPr i="1" lang="en" sz="1500"/>
              <a:t>(s) + r</a:t>
            </a:r>
            <a:r>
              <a:rPr baseline="-25000" i="1" lang="en" sz="1500"/>
              <a:t>L</a:t>
            </a:r>
            <a:r>
              <a:rPr i="1" lang="en" sz="1500"/>
              <a:t>R̂(s - </a:t>
            </a:r>
            <a:r>
              <a:rPr i="1" lang="en" sz="1500"/>
              <a:t>𝝉</a:t>
            </a:r>
            <a:r>
              <a:rPr baseline="-25000" i="1" lang="en" sz="1500"/>
              <a:t>H - P </a:t>
            </a:r>
            <a:r>
              <a:rPr i="1" lang="en" sz="1500"/>
              <a:t>)</a:t>
            </a:r>
            <a:endParaRPr i="1" sz="1500"/>
          </a:p>
          <a:p>
            <a:pPr indent="0" lvl="0" marL="0" rtl="0" algn="l">
              <a:lnSpc>
                <a:spcPct val="95000"/>
              </a:lnSpc>
              <a:spcBef>
                <a:spcPts val="1200"/>
              </a:spcBef>
              <a:spcAft>
                <a:spcPts val="0"/>
              </a:spcAft>
              <a:buSzPts val="523"/>
              <a:buNone/>
            </a:pPr>
            <a:r>
              <a:rPr i="1" lang="en" sz="1500"/>
              <a:t>sT̂(s) - T̂(0) = - d</a:t>
            </a:r>
            <a:r>
              <a:rPr baseline="-25000" i="1" lang="en" sz="1500"/>
              <a:t>T</a:t>
            </a:r>
            <a:r>
              <a:rPr i="1" lang="en" sz="1500"/>
              <a:t>T̂(s) + r</a:t>
            </a:r>
            <a:r>
              <a:rPr baseline="-25000" i="1" lang="en" sz="1500"/>
              <a:t>T</a:t>
            </a:r>
            <a:r>
              <a:rPr i="1" lang="en" sz="1500"/>
              <a:t>L̂(s - 𝝉</a:t>
            </a:r>
            <a:r>
              <a:rPr baseline="-25000" i="1" lang="en" sz="1500"/>
              <a:t>P - T</a:t>
            </a:r>
            <a:r>
              <a:rPr i="1" lang="en" sz="1500"/>
              <a:t> -𝝉</a:t>
            </a:r>
            <a:r>
              <a:rPr baseline="-25000" i="1" lang="en" sz="1500"/>
              <a:t>0</a:t>
            </a:r>
            <a:r>
              <a:rPr i="1" lang="en" sz="1500"/>
              <a:t>)</a:t>
            </a:r>
            <a:endParaRPr i="1" sz="1500"/>
          </a:p>
          <a:p>
            <a:pPr indent="0" lvl="0" marL="0" rtl="0" algn="l">
              <a:lnSpc>
                <a:spcPct val="95000"/>
              </a:lnSpc>
              <a:spcBef>
                <a:spcPts val="1200"/>
              </a:spcBef>
              <a:spcAft>
                <a:spcPts val="1200"/>
              </a:spcAft>
              <a:buSzPts val="523"/>
              <a:buNone/>
            </a:pPr>
            <a:r>
              <a:rPr lang="en" sz="1300"/>
              <a:t>Note: s is the </a:t>
            </a:r>
            <a:r>
              <a:rPr lang="en" sz="1300"/>
              <a:t>complex</a:t>
            </a:r>
            <a:r>
              <a:rPr lang="en" sz="1300"/>
              <a:t> frequency </a:t>
            </a:r>
            <a:r>
              <a:rPr lang="en" sz="1300"/>
              <a:t>variable</a:t>
            </a:r>
            <a:r>
              <a:rPr lang="en" sz="1300"/>
              <a:t> in the Laplace domain and </a:t>
            </a:r>
            <a:r>
              <a:rPr i="1" lang="en" sz="1300"/>
              <a:t>R̂(T) , L̂(0), T̂(0)  </a:t>
            </a:r>
            <a:r>
              <a:rPr lang="en" sz="1300"/>
              <a:t>are the initial conditions.</a:t>
            </a:r>
            <a:endParaRPr baseline="30000" sz="1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Relationship Between LH Inputs and Testosterone Outputs</a:t>
            </a:r>
            <a:endParaRPr/>
          </a:p>
        </p:txBody>
      </p:sp>
      <p:sp>
        <p:nvSpPr>
          <p:cNvPr id="115" name="Google Shape;115;p21"/>
          <p:cNvSpPr txBox="1"/>
          <p:nvPr>
            <p:ph idx="1" type="body"/>
          </p:nvPr>
        </p:nvSpPr>
        <p:spPr>
          <a:xfrm>
            <a:off x="311700" y="16687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1600">
                <a:solidFill>
                  <a:schemeClr val="dk1"/>
                </a:solidFill>
              </a:rPr>
              <a:t>Ṫ(t) = - d</a:t>
            </a:r>
            <a:r>
              <a:rPr baseline="-25000" i="1" lang="en" sz="1600">
                <a:solidFill>
                  <a:schemeClr val="dk1"/>
                </a:solidFill>
              </a:rPr>
              <a:t>T</a:t>
            </a:r>
            <a:r>
              <a:rPr i="1" lang="en" sz="1600">
                <a:solidFill>
                  <a:schemeClr val="dk1"/>
                </a:solidFill>
              </a:rPr>
              <a:t>T(t) + r</a:t>
            </a:r>
            <a:r>
              <a:rPr baseline="-25000" i="1" lang="en" sz="1600">
                <a:solidFill>
                  <a:schemeClr val="dk1"/>
                </a:solidFill>
              </a:rPr>
              <a:t>T</a:t>
            </a:r>
            <a:r>
              <a:rPr i="1" lang="en" sz="1600">
                <a:solidFill>
                  <a:schemeClr val="dk1"/>
                </a:solidFill>
              </a:rPr>
              <a:t>L(t - 𝝉</a:t>
            </a:r>
            <a:r>
              <a:rPr baseline="-25000" i="1" lang="en" sz="1600">
                <a:solidFill>
                  <a:schemeClr val="dk1"/>
                </a:solidFill>
              </a:rPr>
              <a:t>P - T</a:t>
            </a:r>
            <a:r>
              <a:rPr i="1" lang="en" sz="1600">
                <a:solidFill>
                  <a:schemeClr val="dk1"/>
                </a:solidFill>
              </a:rPr>
              <a:t> - 𝝉</a:t>
            </a:r>
            <a:r>
              <a:rPr baseline="-25000" i="1" lang="en" sz="1600">
                <a:solidFill>
                  <a:schemeClr val="dk1"/>
                </a:solidFill>
              </a:rPr>
              <a:t>0</a:t>
            </a:r>
            <a:r>
              <a:rPr i="1" lang="en" sz="1600">
                <a:solidFill>
                  <a:schemeClr val="dk1"/>
                </a:solidFill>
              </a:rPr>
              <a:t>)</a:t>
            </a:r>
            <a:endParaRPr i="1" sz="1600">
              <a:solidFill>
                <a:schemeClr val="dk1"/>
              </a:solidFill>
            </a:endParaRPr>
          </a:p>
          <a:p>
            <a:pPr indent="0" lvl="0" marL="0" rtl="0" algn="l">
              <a:spcBef>
                <a:spcPts val="1200"/>
              </a:spcBef>
              <a:spcAft>
                <a:spcPts val="0"/>
              </a:spcAft>
              <a:buNone/>
            </a:pPr>
            <a:r>
              <a:t/>
            </a:r>
            <a:endParaRPr i="1" sz="1600">
              <a:solidFill>
                <a:schemeClr val="dk1"/>
              </a:solidFill>
            </a:endParaRPr>
          </a:p>
          <a:p>
            <a:pPr indent="0" lvl="0" marL="0" rtl="0" algn="l">
              <a:spcBef>
                <a:spcPts val="1200"/>
              </a:spcBef>
              <a:spcAft>
                <a:spcPts val="0"/>
              </a:spcAft>
              <a:buNone/>
            </a:pPr>
            <a:r>
              <a:rPr lang="en" sz="1600">
                <a:solidFill>
                  <a:schemeClr val="dk1"/>
                </a:solidFill>
              </a:rPr>
              <a:t>H(s) =                                 X</a:t>
            </a:r>
            <a:endParaRPr sz="1600">
              <a:solidFill>
                <a:schemeClr val="dk1"/>
              </a:solidFill>
            </a:endParaRPr>
          </a:p>
          <a:p>
            <a:pPr indent="0" lvl="0" marL="0" rtl="0" algn="l">
              <a:spcBef>
                <a:spcPts val="1200"/>
              </a:spcBef>
              <a:spcAft>
                <a:spcPts val="0"/>
              </a:spcAft>
              <a:buNone/>
            </a:pPr>
            <a:r>
              <a:t/>
            </a:r>
            <a:endParaRPr i="1" sz="1600">
              <a:solidFill>
                <a:schemeClr val="dk1"/>
              </a:solidFill>
            </a:endParaRPr>
          </a:p>
          <a:p>
            <a:pPr indent="0" lvl="0" marL="0" rtl="0" algn="l">
              <a:spcBef>
                <a:spcPts val="1200"/>
              </a:spcBef>
              <a:spcAft>
                <a:spcPts val="0"/>
              </a:spcAft>
              <a:buNone/>
            </a:pPr>
            <a:r>
              <a:rPr lang="en" sz="1600">
                <a:solidFill>
                  <a:schemeClr val="dk1"/>
                </a:solidFill>
              </a:rPr>
              <a:t>-Time Delay creates instability in isolation</a:t>
            </a:r>
            <a:endParaRPr sz="1600">
              <a:solidFill>
                <a:schemeClr val="dk1"/>
              </a:solidFill>
            </a:endParaRPr>
          </a:p>
          <a:p>
            <a:pPr indent="0" lvl="0" marL="0" rtl="0" algn="l">
              <a:spcBef>
                <a:spcPts val="1200"/>
              </a:spcBef>
              <a:spcAft>
                <a:spcPts val="1200"/>
              </a:spcAft>
              <a:buClr>
                <a:schemeClr val="dk1"/>
              </a:buClr>
              <a:buSzPts val="1100"/>
              <a:buFont typeface="Arial"/>
              <a:buNone/>
            </a:pPr>
            <a:r>
              <a:t/>
            </a:r>
            <a:endParaRPr i="1" sz="1600">
              <a:solidFill>
                <a:schemeClr val="dk1"/>
              </a:solidFill>
            </a:endParaRPr>
          </a:p>
        </p:txBody>
      </p:sp>
      <p:pic>
        <p:nvPicPr>
          <p:cNvPr id="116" name="Google Shape;116;p21"/>
          <p:cNvPicPr preferRelativeResize="0"/>
          <p:nvPr/>
        </p:nvPicPr>
        <p:blipFill rotWithShape="1">
          <a:blip r:embed="rId3">
            <a:alphaModFix/>
          </a:blip>
          <a:srcRect b="0" l="0" r="0" t="13359"/>
          <a:stretch/>
        </p:blipFill>
        <p:spPr>
          <a:xfrm>
            <a:off x="4502275" y="1668775"/>
            <a:ext cx="4542500" cy="3093725"/>
          </a:xfrm>
          <a:prstGeom prst="rect">
            <a:avLst/>
          </a:prstGeom>
          <a:noFill/>
          <a:ln>
            <a:noFill/>
          </a:ln>
        </p:spPr>
      </p:pic>
      <p:sp>
        <p:nvSpPr>
          <p:cNvPr id="117" name="Google Shape;117;p21"/>
          <p:cNvSpPr txBox="1"/>
          <p:nvPr/>
        </p:nvSpPr>
        <p:spPr>
          <a:xfrm>
            <a:off x="1170950" y="2341875"/>
            <a:ext cx="1435200" cy="4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      0.01</a:t>
            </a:r>
            <a:endParaRPr sz="1800">
              <a:solidFill>
                <a:schemeClr val="dk2"/>
              </a:solidFill>
            </a:endParaRPr>
          </a:p>
        </p:txBody>
      </p:sp>
      <p:sp>
        <p:nvSpPr>
          <p:cNvPr id="118" name="Google Shape;118;p21"/>
          <p:cNvSpPr txBox="1"/>
          <p:nvPr/>
        </p:nvSpPr>
        <p:spPr>
          <a:xfrm>
            <a:off x="1107450" y="2786375"/>
            <a:ext cx="1435200" cy="4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    s+0.023</a:t>
            </a:r>
            <a:endParaRPr sz="1800">
              <a:solidFill>
                <a:schemeClr val="dk2"/>
              </a:solidFill>
            </a:endParaRPr>
          </a:p>
        </p:txBody>
      </p:sp>
      <p:sp>
        <p:nvSpPr>
          <p:cNvPr id="119" name="Google Shape;119;p21"/>
          <p:cNvSpPr txBox="1"/>
          <p:nvPr/>
        </p:nvSpPr>
        <p:spPr>
          <a:xfrm>
            <a:off x="2663100" y="2418075"/>
            <a:ext cx="1435200" cy="2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      e</a:t>
            </a:r>
            <a:r>
              <a:rPr baseline="30000" lang="en" sz="1800">
                <a:solidFill>
                  <a:schemeClr val="dk2"/>
                </a:solidFill>
              </a:rPr>
              <a:t>30s</a:t>
            </a:r>
            <a:endParaRPr baseline="30000" sz="1800">
              <a:solidFill>
                <a:schemeClr val="dk2"/>
              </a:solidFill>
            </a:endParaRPr>
          </a:p>
        </p:txBody>
      </p:sp>
      <p:sp>
        <p:nvSpPr>
          <p:cNvPr id="120" name="Google Shape;120;p21"/>
          <p:cNvSpPr txBox="1"/>
          <p:nvPr/>
        </p:nvSpPr>
        <p:spPr>
          <a:xfrm>
            <a:off x="2631450" y="2710175"/>
            <a:ext cx="1435200" cy="4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         1</a:t>
            </a:r>
            <a:endParaRPr sz="1800">
              <a:solidFill>
                <a:schemeClr val="dk2"/>
              </a:solidFill>
            </a:endParaRPr>
          </a:p>
        </p:txBody>
      </p:sp>
      <p:sp>
        <p:nvSpPr>
          <p:cNvPr id="121" name="Google Shape;121;p21"/>
          <p:cNvSpPr txBox="1"/>
          <p:nvPr/>
        </p:nvSpPr>
        <p:spPr>
          <a:xfrm>
            <a:off x="7114550" y="2849875"/>
            <a:ext cx="205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cxnSp>
        <p:nvCxnSpPr>
          <p:cNvPr id="122" name="Google Shape;122;p21"/>
          <p:cNvCxnSpPr/>
          <p:nvPr/>
        </p:nvCxnSpPr>
        <p:spPr>
          <a:xfrm>
            <a:off x="1043950" y="2773675"/>
            <a:ext cx="1701900" cy="12600"/>
          </a:xfrm>
          <a:prstGeom prst="straightConnector1">
            <a:avLst/>
          </a:prstGeom>
          <a:noFill/>
          <a:ln cap="flat" cmpd="sng" w="9525">
            <a:solidFill>
              <a:schemeClr val="dk1"/>
            </a:solidFill>
            <a:prstDash val="solid"/>
            <a:round/>
            <a:headEnd len="med" w="med" type="none"/>
            <a:tailEnd len="med" w="med" type="none"/>
          </a:ln>
        </p:spPr>
      </p:cxnSp>
      <p:sp>
        <p:nvSpPr>
          <p:cNvPr id="123" name="Google Shape;123;p21"/>
          <p:cNvSpPr txBox="1"/>
          <p:nvPr>
            <p:ph type="title"/>
          </p:nvPr>
        </p:nvSpPr>
        <p:spPr>
          <a:xfrm>
            <a:off x="311700" y="445025"/>
            <a:ext cx="8520600" cy="572700"/>
          </a:xfrm>
          <a:prstGeom prst="rect">
            <a:avLst/>
          </a:prstGeom>
          <a:gradFill>
            <a:gsLst>
              <a:gs pos="0">
                <a:srgbClr val="3D85C6"/>
              </a:gs>
              <a:gs pos="31000">
                <a:srgbClr val="9FC5E8"/>
              </a:gs>
              <a:gs pos="65000">
                <a:srgbClr val="CFE2F3"/>
              </a:gs>
              <a:gs pos="100000">
                <a:srgbClr val="FFFFFF"/>
              </a:gs>
              <a:gs pos="100000">
                <a:srgbClr val="70A4D5"/>
              </a:gs>
            </a:gsLst>
            <a:lin ang="0" scaled="0"/>
          </a:gra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EFEF"/>
                </a:solidFill>
              </a:rPr>
              <a:t>Understanding LH and Testosterone</a:t>
            </a:r>
            <a:endParaRPr>
              <a:solidFill>
                <a:srgbClr val="EFEFEF"/>
              </a:solidFill>
            </a:endParaRPr>
          </a:p>
        </p:txBody>
      </p:sp>
      <p:cxnSp>
        <p:nvCxnSpPr>
          <p:cNvPr id="124" name="Google Shape;124;p21"/>
          <p:cNvCxnSpPr/>
          <p:nvPr/>
        </p:nvCxnSpPr>
        <p:spPr>
          <a:xfrm>
            <a:off x="3025150" y="2773675"/>
            <a:ext cx="736500" cy="1260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